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83.xml" ContentType="application/vnd.openxmlformats-officedocument.presentationml.slide+xml"/>
  <Override PartName="/ppt/slides/slide182.xml" ContentType="application/vnd.openxmlformats-officedocument.presentationml.slide+xml"/>
  <Override PartName="/ppt/slides/slide181.xml" ContentType="application/vnd.openxmlformats-officedocument.presentationml.slide+xml"/>
  <Override PartName="/ppt/slides/slide180.xml" ContentType="application/vnd.openxmlformats-officedocument.presentationml.slide+xml"/>
  <Override PartName="/ppt/slides/slide173.xml" ContentType="application/vnd.openxmlformats-officedocument.presentationml.slide+xml"/>
  <Override PartName="/ppt/slides/slide172.xml" ContentType="application/vnd.openxmlformats-officedocument.presentationml.slide+xml"/>
  <Override PartName="/ppt/slides/slide171.xml" ContentType="application/vnd.openxmlformats-officedocument.presentationml.slide+xml"/>
  <Override PartName="/ppt/slides/slide170.xml" ContentType="application/vnd.openxmlformats-officedocument.presentationml.slide+xml"/>
  <Override PartName="/ppt/slides/slide163.xml" ContentType="application/vnd.openxmlformats-officedocument.presentationml.slide+xml"/>
  <Override PartName="/ppt/slides/slide162.xml" ContentType="application/vnd.openxmlformats-officedocument.presentationml.slide+xml"/>
  <Override PartName="/ppt/slides/slide161.xml" ContentType="application/vnd.openxmlformats-officedocument.presentationml.slide+xml"/>
  <Override PartName="/ppt/slides/slide160.xml" ContentType="application/vnd.openxmlformats-officedocument.presentationml.slide+xml"/>
  <Override PartName="/ppt/slides/slide143.xml" ContentType="application/vnd.openxmlformats-officedocument.presentationml.slide+xml"/>
  <Override PartName="/ppt/slides/slide142.xml" ContentType="application/vnd.openxmlformats-officedocument.presentationml.slide+xml"/>
  <Override PartName="/ppt/slides/slide141.xml" ContentType="application/vnd.openxmlformats-officedocument.presentationml.slide+xml"/>
  <Override PartName="/ppt/slides/slide140.xml" ContentType="application/vnd.openxmlformats-officedocument.presentationml.slide+xml"/>
  <Override PartName="/ppt/slides/slide133.xml" ContentType="application/vnd.openxmlformats-officedocument.presentationml.slide+xml"/>
  <Override PartName="/ppt/slides/slide97.xml" ContentType="application/vnd.openxmlformats-officedocument.presentationml.slide+xml"/>
  <Override PartName="/ppt/slides/slide132.xml" ContentType="application/vnd.openxmlformats-officedocument.presentationml.slide+xml"/>
  <Override PartName="/ppt/slides/slide96.xml" ContentType="application/vnd.openxmlformats-officedocument.presentationml.slide+xml"/>
  <Override PartName="/ppt/slides/slide189.xml" ContentType="application/vnd.openxmlformats-officedocument.presentationml.slide+xml"/>
  <Override PartName="/ppt/slides/slide131.xml" ContentType="application/vnd.openxmlformats-officedocument.presentationml.slide+xml"/>
  <Override PartName="/ppt/slides/slide95.xml" ContentType="application/vnd.openxmlformats-officedocument.presentationml.slide+xml"/>
  <Override PartName="/ppt/slides/slide124.xml" ContentType="application/vnd.openxmlformats-officedocument.presentationml.slide+xml"/>
  <Override PartName="/ppt/slides/slide30.xml" ContentType="application/vnd.openxmlformats-officedocument.presentationml.slide+xml"/>
  <Override PartName="/ppt/slides/slide88.xml" ContentType="application/vnd.openxmlformats-officedocument.presentationml.slide+xml"/>
  <Override PartName="/ppt/slides/slide123.xml" ContentType="application/vnd.openxmlformats-officedocument.presentationml.slide+xml"/>
  <Override PartName="/ppt/slides/slide87.xml" ContentType="application/vnd.openxmlformats-officedocument.presentationml.slide+xml"/>
  <Override PartName="/ppt/slides/slide122.xml" ContentType="application/vnd.openxmlformats-officedocument.presentationml.slide+xml"/>
  <Override PartName="/ppt/slides/slide86.xml" ContentType="application/vnd.openxmlformats-officedocument.presentationml.slide+xml"/>
  <Override PartName="/ppt/slides/slide179.xml" ContentType="application/vnd.openxmlformats-officedocument.presentationml.slide+xml"/>
  <Override PartName="/ppt/slides/slide121.xml" ContentType="application/vnd.openxmlformats-officedocument.presentationml.slide+xml"/>
  <Override PartName="/ppt/slides/slide85.xml" ContentType="application/vnd.openxmlformats-officedocument.presentationml.slide+xml"/>
  <Override PartName="/ppt/slides/slide178.xml" ContentType="application/vnd.openxmlformats-officedocument.presentationml.slide+xml"/>
  <Override PartName="/ppt/slides/slide120.xml" ContentType="application/vnd.openxmlformats-officedocument.presentationml.slide+xml"/>
  <Override PartName="/ppt/slides/slide84.xml" ContentType="application/vnd.openxmlformats-officedocument.presentationml.slide+xml"/>
  <Override PartName="/ppt/slides/slide177.xml" ContentType="application/vnd.openxmlformats-officedocument.presentationml.slide+xml"/>
  <Override PartName="/ppt/slides/slide83.xml" ContentType="application/vnd.openxmlformats-officedocument.presentationml.slide+xml"/>
  <Override PartName="/ppt/slides/slide176.xml" ContentType="application/vnd.openxmlformats-officedocument.presentationml.slide+xml"/>
  <Override PartName="/ppt/slides/slide82.xml" ContentType="application/vnd.openxmlformats-officedocument.presentationml.slide+xml"/>
  <Override PartName="/ppt/slides/slide175.xml" ContentType="application/vnd.openxmlformats-officedocument.presentationml.slide+xml"/>
  <Override PartName="/ppt/slides/slide81.xml" ContentType="application/vnd.openxmlformats-officedocument.presentationml.slide+xml"/>
  <Override PartName="/ppt/slides/slide174.xml" ContentType="application/vnd.openxmlformats-officedocument.presentationml.slide+xml"/>
  <Override PartName="/ppt/slides/slide80.xml" ContentType="application/vnd.openxmlformats-officedocument.presentationml.slide+xml"/>
  <Override PartName="/ppt/slides/slide114.xml" ContentType="application/vnd.openxmlformats-officedocument.presentationml.slide+xml"/>
  <Override PartName="/ppt/slides/slide20.xml" ContentType="application/vnd.openxmlformats-officedocument.presentationml.slide+xml"/>
  <Override PartName="/ppt/slides/slide78.xml" ContentType="application/vnd.openxmlformats-officedocument.presentationml.slide+xml"/>
  <Override PartName="/ppt/slides/slide113.xml" ContentType="application/vnd.openxmlformats-officedocument.presentationml.slide+xml"/>
  <Override PartName="/ppt/slides/slide77.xml" ContentType="application/vnd.openxmlformats-officedocument.presentationml.slide+xml"/>
  <Override PartName="/ppt/slides/slide112.xml" ContentType="application/vnd.openxmlformats-officedocument.presentationml.slide+xml"/>
  <Override PartName="/ppt/slides/slide76.xml" ContentType="application/vnd.openxmlformats-officedocument.presentationml.slide+xml"/>
  <Override PartName="/ppt/slides/slide169.xml" ContentType="application/vnd.openxmlformats-officedocument.presentationml.slide+xml"/>
  <Override PartName="/ppt/slides/slide111.xml" ContentType="application/vnd.openxmlformats-officedocument.presentationml.slide+xml"/>
  <Override PartName="/ppt/slides/slide75.xml" ContentType="application/vnd.openxmlformats-officedocument.presentationml.slide+xml"/>
  <Override PartName="/ppt/slides/slide168.xml" ContentType="application/vnd.openxmlformats-officedocument.presentationml.slide+xml"/>
  <Override PartName="/ppt/slides/slide110.xml" ContentType="application/vnd.openxmlformats-officedocument.presentationml.slide+xml"/>
  <Override PartName="/ppt/slides/slide74.xml" ContentType="application/vnd.openxmlformats-officedocument.presentationml.slide+xml"/>
  <Override PartName="/ppt/slides/slide167.xml" ContentType="application/vnd.openxmlformats-officedocument.presentationml.slide+xml"/>
  <Override PartName="/ppt/slides/slide73.xml" ContentType="application/vnd.openxmlformats-officedocument.presentationml.slide+xml"/>
  <Override PartName="/ppt/slides/slide166.xml" ContentType="application/vnd.openxmlformats-officedocument.presentationml.slide+xml"/>
  <Override PartName="/ppt/slides/slide72.xml" ContentType="application/vnd.openxmlformats-officedocument.presentationml.slide+xml"/>
  <Override PartName="/ppt/slides/slide165.xml" ContentType="application/vnd.openxmlformats-officedocument.presentationml.slide+xml"/>
  <Override PartName="/ppt/slides/slide71.xml" ContentType="application/vnd.openxmlformats-officedocument.presentationml.slide+xml"/>
  <Override PartName="/ppt/slides/slide164.xml" ContentType="application/vnd.openxmlformats-officedocument.presentationml.slide+xml"/>
  <Override PartName="/ppt/slides/slide70.xml" ContentType="application/vnd.openxmlformats-officedocument.presentationml.slide+xml"/>
  <Override PartName="/ppt/slides/slide104.xml" ContentType="application/vnd.openxmlformats-officedocument.presentationml.slide+xml"/>
  <Override PartName="/ppt/slides/slide10.xml" ContentType="application/vnd.openxmlformats-officedocument.presentationml.slide+xml"/>
  <Override PartName="/ppt/slides/slide68.xml" ContentType="application/vnd.openxmlformats-officedocument.presentationml.slide+xml"/>
  <Override PartName="/ppt/slides/slide103.xml" ContentType="application/vnd.openxmlformats-officedocument.presentationml.slide+xml"/>
  <Override PartName="/ppt/slides/slide67.xml" ContentType="application/vnd.openxmlformats-officedocument.presentationml.slide+xml"/>
  <Override PartName="/ppt/slides/slide102.xml" ContentType="application/vnd.openxmlformats-officedocument.presentationml.slide+xml"/>
  <Override PartName="/ppt/slides/slide66.xml" ContentType="application/vnd.openxmlformats-officedocument.presentationml.slide+xml"/>
  <Override PartName="/ppt/slides/slide159.xml" ContentType="application/vnd.openxmlformats-officedocument.presentationml.slide+xml"/>
  <Override PartName="/ppt/slides/slide101.xml" ContentType="application/vnd.openxmlformats-officedocument.presentationml.slide+xml"/>
  <Override PartName="/ppt/slides/slide65.xml" ContentType="application/vnd.openxmlformats-officedocument.presentationml.slide+xml"/>
  <Override PartName="/ppt/slides/slide158.xml" ContentType="application/vnd.openxmlformats-officedocument.presentationml.slide+xml"/>
  <Override PartName="/ppt/slides/slide100.xml" ContentType="application/vnd.openxmlformats-officedocument.presentationml.slide+xml"/>
  <Override PartName="/ppt/slides/slide64.xml" ContentType="application/vnd.openxmlformats-officedocument.presentationml.slide+xml"/>
  <Override PartName="/ppt/slides/slide157.xml" ContentType="application/vnd.openxmlformats-officedocument.presentationml.slide+xml"/>
  <Override PartName="/ppt/slides/slide63.xml" ContentType="application/vnd.openxmlformats-officedocument.presentationml.slide+xml"/>
  <Override PartName="/ppt/slides/slide156.xml" ContentType="application/vnd.openxmlformats-officedocument.presentationml.slide+xml"/>
  <Override PartName="/ppt/slides/slide62.xml" ContentType="application/vnd.openxmlformats-officedocument.presentationml.slide+xml"/>
  <Override PartName="/ppt/slides/slide155.xml" ContentType="application/vnd.openxmlformats-officedocument.presentationml.slide+xml"/>
  <Override PartName="/ppt/slides/slide9.xml" ContentType="application/vnd.openxmlformats-officedocument.presentationml.slide+xml"/>
  <Override PartName="/ppt/slides/slide61.xml" ContentType="application/vnd.openxmlformats-officedocument.presentationml.slide+xml"/>
  <Override PartName="/ppt/slides/slide154.xml" ContentType="application/vnd.openxmlformats-officedocument.presentationml.slide+xml"/>
  <Override PartName="/ppt/slides/slide8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139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29.xml" ContentType="application/vnd.openxmlformats-officedocument.presentationml.slide+xml"/>
  <Override PartName="/ppt/slides/slide35.xml" ContentType="application/vnd.openxmlformats-officedocument.presentationml.slide+xml"/>
  <Override PartName="/ppt/slides/slide128.xml" ContentType="application/vnd.openxmlformats-officedocument.presentationml.slide+xml"/>
  <Override PartName="/ppt/slides/slide34.xml" ContentType="application/vnd.openxmlformats-officedocument.presentationml.slide+xml"/>
  <Override PartName="/ppt/slides/slide127.xml" ContentType="application/vnd.openxmlformats-officedocument.presentationml.slide+xml"/>
  <Override PartName="/ppt/slides/slide33.xml" ContentType="application/vnd.openxmlformats-officedocument.presentationml.slide+xml"/>
  <Override PartName="/ppt/slides/slide126.xml" ContentType="application/vnd.openxmlformats-officedocument.presentationml.slide+xml"/>
  <Override PartName="/ppt/slides/slide32.xml" ContentType="application/vnd.openxmlformats-officedocument.presentationml.slide+xml"/>
  <Override PartName="/ppt/slides/slide125.xml" ContentType="application/vnd.openxmlformats-officedocument.presentationml.slide+xml"/>
  <Override PartName="/ppt/slides/slide89.xml" ContentType="application/vnd.openxmlformats-officedocument.presentationml.slide+xml"/>
  <Override PartName="/ppt/slides/slide31.xml" ContentType="application/vnd.openxmlformats-officedocument.presentationml.slide+xml"/>
  <Override PartName="/ppt/slides/slide29.xml" ContentType="application/vnd.openxmlformats-officedocument.presentationml.slide+xml"/>
  <Override PartName="/ppt/slides/slide151.xml" ContentType="application/vnd.openxmlformats-officedocument.presentationml.slide+xml"/>
  <Override PartName="/ppt/slides/slide5.xml" ContentType="application/vnd.openxmlformats-officedocument.presentationml.slide+xml"/>
  <Override PartName="/ppt/slides/slide147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50.xml" ContentType="application/vnd.openxmlformats-officedocument.presentationml.slide+xml"/>
  <Override PartName="/ppt/slides/slide4.xml" ContentType="application/vnd.openxmlformats-officedocument.presentationml.slide+xml"/>
  <Override PartName="/ppt/slides/slide146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145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144.xml" ContentType="application/vnd.openxmlformats-officedocument.presentationml.slide+xml"/>
  <Override PartName="/ppt/slides/slide50.xml" ContentType="application/vnd.openxmlformats-officedocument.presentationml.slide+xml"/>
  <Override PartName="/ppt/slides/slide119.xml" ContentType="application/vnd.openxmlformats-officedocument.presentationml.slide+xml"/>
  <Override PartName="/ppt/slides/slide25.xml" ContentType="application/vnd.openxmlformats-officedocument.presentationml.slide+xml"/>
  <Override PartName="/ppt/slides/slide118.xml" ContentType="application/vnd.openxmlformats-officedocument.presentationml.slide+xml"/>
  <Override PartName="/ppt/slides/slide24.xml" ContentType="application/vnd.openxmlformats-officedocument.presentationml.slide+xml"/>
  <Override PartName="/ppt/slides/slide117.xml" ContentType="application/vnd.openxmlformats-officedocument.presentationml.slide+xml"/>
  <Override PartName="/ppt/slides/slide23.xml" ContentType="application/vnd.openxmlformats-officedocument.presentationml.slide+xml"/>
  <Override PartName="/ppt/slides/slide116.xml" ContentType="application/vnd.openxmlformats-officedocument.presentationml.slide+xml"/>
  <Override PartName="/ppt/slides/slide22.xml" ContentType="application/vnd.openxmlformats-officedocument.presentationml.slide+xml"/>
  <Override PartName="/ppt/slides/slide115.xml" ContentType="application/vnd.openxmlformats-officedocument.presentationml.slide+xml"/>
  <Override PartName="/ppt/slides/slide79.xml" ContentType="application/vnd.openxmlformats-officedocument.presentationml.slide+xml"/>
  <Override PartName="/ppt/slides/slide21.xml" ContentType="application/vnd.openxmlformats-officedocument.presentationml.slide+xml"/>
  <Override PartName="/ppt/slides/slide138.xml" ContentType="application/vnd.openxmlformats-officedocument.presentationml.slide+xml"/>
  <Override PartName="/ppt/slides/slide44.xml" ContentType="application/vnd.openxmlformats-officedocument.presentationml.slide+xml"/>
  <Override PartName="/ppt/slides/slide188.xml" ContentType="application/vnd.openxmlformats-officedocument.presentationml.slide+xml"/>
  <Override PartName="/ppt/slides/slide130.xml" ContentType="application/vnd.openxmlformats-officedocument.presentationml.slide+xml"/>
  <Override PartName="/ppt/slides/slide94.xml" ContentType="application/vnd.openxmlformats-officedocument.presentationml.slide+xml"/>
  <Override PartName="/ppt/slides/slide19.xml" ContentType="application/vnd.openxmlformats-officedocument.presentationml.slide+xml"/>
  <Override PartName="/ppt/slides/slide137.xml" ContentType="application/vnd.openxmlformats-officedocument.presentationml.slide+xml"/>
  <Override PartName="/ppt/slides/slide43.xml" ContentType="application/vnd.openxmlformats-officedocument.presentationml.slide+xml"/>
  <Override PartName="/ppt/slides/slide57.xml" ContentType="application/vnd.openxmlformats-officedocument.presentationml.slide+xml"/>
  <Override PartName="/ppt/slides/slide187.xml" ContentType="application/vnd.openxmlformats-officedocument.presentationml.slide+xml"/>
  <Override PartName="/ppt/slides/slide93.xml" ContentType="application/vnd.openxmlformats-officedocument.presentationml.slide+xml"/>
  <Override PartName="/ppt/slides/slide18.xml" ContentType="application/vnd.openxmlformats-officedocument.presentationml.slide+xml"/>
  <Override PartName="/ppt/slides/slide136.xml" ContentType="application/vnd.openxmlformats-officedocument.presentationml.slide+xml"/>
  <Override PartName="/ppt/slides/slide42.xml" ContentType="application/vnd.openxmlformats-officedocument.presentationml.slide+xml"/>
  <Override PartName="/ppt/slides/slide56.xml" ContentType="application/vnd.openxmlformats-officedocument.presentationml.slide+xml"/>
  <Override PartName="/ppt/slides/slide186.xml" ContentType="application/vnd.openxmlformats-officedocument.presentationml.slide+xml"/>
  <Override PartName="/ppt/slides/slide92.xml" ContentType="application/vnd.openxmlformats-officedocument.presentationml.slide+xml"/>
  <Override PartName="/ppt/slides/slide17.xml" ContentType="application/vnd.openxmlformats-officedocument.presentationml.slide+xml"/>
  <Override PartName="/ppt/slides/slide135.xml" ContentType="application/vnd.openxmlformats-officedocument.presentationml.slide+xml"/>
  <Override PartName="/ppt/slides/slide99.xml" ContentType="application/vnd.openxmlformats-officedocument.presentationml.slide+xml"/>
  <Override PartName="/ppt/slides/slide41.xml" ContentType="application/vnd.openxmlformats-officedocument.presentationml.slide+xml"/>
  <Override PartName="/ppt/slides/slide149.xml" ContentType="application/vnd.openxmlformats-officedocument.presentationml.slide+xml"/>
  <Override PartName="/ppt/slides/slide55.xml" ContentType="application/vnd.openxmlformats-officedocument.presentationml.slide+xml"/>
  <Override PartName="/ppt/slides/slide153.xml" ContentType="application/vnd.openxmlformats-officedocument.presentationml.slide+xml"/>
  <Override PartName="/ppt/slides/slide7.xml" ContentType="application/vnd.openxmlformats-officedocument.presentationml.slide+xml"/>
  <Override PartName="/ppt/slides/slide185.xml" ContentType="application/vnd.openxmlformats-officedocument.presentationml.slide+xml"/>
  <Override PartName="/ppt/slides/slide91.xml" ContentType="application/vnd.openxmlformats-officedocument.presentationml.slide+xml"/>
  <Override PartName="/ppt/slides/slide16.xml" ContentType="application/vnd.openxmlformats-officedocument.presentationml.slide+xml"/>
  <Override PartName="/ppt/slides/slide134.xml" ContentType="application/vnd.openxmlformats-officedocument.presentationml.slide+xml"/>
  <Override PartName="/ppt/slides/slide98.xml" ContentType="application/vnd.openxmlformats-officedocument.presentationml.slide+xml"/>
  <Override PartName="/ppt/slides/slide40.xml" ContentType="application/vnd.openxmlformats-officedocument.presentationml.slide+xml"/>
  <Override PartName="/ppt/slides/slide148.xml" ContentType="application/vnd.openxmlformats-officedocument.presentationml.slide+xml"/>
  <Override PartName="/ppt/slides/slide54.xml" ContentType="application/vnd.openxmlformats-officedocument.presentationml.slide+xml"/>
  <Override PartName="/ppt/slides/slide152.xml" ContentType="application/vnd.openxmlformats-officedocument.presentationml.slide+xml"/>
  <Override PartName="/ppt/slides/slide6.xml" ContentType="application/vnd.openxmlformats-officedocument.presentationml.slide+xml"/>
  <Override PartName="/ppt/slides/slide184.xml" ContentType="application/vnd.openxmlformats-officedocument.presentationml.slide+xml"/>
  <Override PartName="/ppt/slides/slide90.xml" ContentType="application/vnd.openxmlformats-officedocument.presentationml.slide+xml"/>
  <Override PartName="/ppt/slides/_rels/slide189.xml.rels" ContentType="application/vnd.openxmlformats-package.relationships+xml"/>
  <Override PartName="/ppt/slides/_rels/slide188.xml.rels" ContentType="application/vnd.openxmlformats-package.relationships+xml"/>
  <Override PartName="/ppt/slides/_rels/slide179.xml.rels" ContentType="application/vnd.openxmlformats-package.relationships+xml"/>
  <Override PartName="/ppt/slides/_rels/slide178.xml.rels" ContentType="application/vnd.openxmlformats-package.relationships+xml"/>
  <Override PartName="/ppt/slides/_rels/slide172.xml.rels" ContentType="application/vnd.openxmlformats-package.relationships+xml"/>
  <Override PartName="/ppt/slides/_rels/slide166.xml.rels" ContentType="application/vnd.openxmlformats-package.relationships+xml"/>
  <Override PartName="/ppt/slides/_rels/slide165.xml.rels" ContentType="application/vnd.openxmlformats-package.relationships+xml"/>
  <Override PartName="/ppt/slides/_rels/slide164.xml.rels" ContentType="application/vnd.openxmlformats-package.relationships+xml"/>
  <Override PartName="/ppt/slides/_rels/slide143.xml.rels" ContentType="application/vnd.openxmlformats-package.relationships+xml"/>
  <Override PartName="/ppt/slides/_rels/slide142.xml.rels" ContentType="application/vnd.openxmlformats-package.relationships+xml"/>
  <Override PartName="/ppt/slides/_rels/slide185.xml.rels" ContentType="application/vnd.openxmlformats-package.relationships+xml"/>
  <Override PartName="/ppt/slides/_rels/slide141.xml.rels" ContentType="application/vnd.openxmlformats-package.relationships+xml"/>
  <Override PartName="/ppt/slides/_rels/slide137.xml.rels" ContentType="application/vnd.openxmlformats-package.relationships+xml"/>
  <Override PartName="/ppt/slides/_rels/slide136.xml.rels" ContentType="application/vnd.openxmlformats-package.relationships+xml"/>
  <Override PartName="/ppt/slides/_rels/slide135.xml.rels" ContentType="application/vnd.openxmlformats-package.relationships+xml"/>
  <Override PartName="/ppt/slides/_rels/slide134.xml.rels" ContentType="application/vnd.openxmlformats-package.relationships+xml"/>
  <Override PartName="/ppt/slides/_rels/slide133.xml.rels" ContentType="application/vnd.openxmlformats-package.relationships+xml"/>
  <Override PartName="/ppt/slides/_rels/slide132.xml.rels" ContentType="application/vnd.openxmlformats-package.relationships+xml"/>
  <Override PartName="/ppt/slides/_rels/slide131.xml.rels" ContentType="application/vnd.openxmlformats-package.relationships+xml"/>
  <Override PartName="/ppt/slides/_rels/slide130.xml.rels" ContentType="application/vnd.openxmlformats-package.relationships+xml"/>
  <Override PartName="/ppt/slides/_rels/slide127.xml.rels" ContentType="application/vnd.openxmlformats-package.relationships+xml"/>
  <Override PartName="/ppt/slides/_rels/slide126.xml.rels" ContentType="application/vnd.openxmlformats-package.relationships+xml"/>
  <Override PartName="/ppt/slides/_rels/slide169.xml.rels" ContentType="application/vnd.openxmlformats-package.relationships+xml"/>
  <Override PartName="/ppt/slides/_rels/slide125.xml.rels" ContentType="application/vnd.openxmlformats-package.relationships+xml"/>
  <Override PartName="/ppt/slides/_rels/slide168.xml.rels" ContentType="application/vnd.openxmlformats-package.relationships+xml"/>
  <Override PartName="/ppt/slides/_rels/slide124.xml.rels" ContentType="application/vnd.openxmlformats-package.relationships+xml"/>
  <Override PartName="/ppt/slides/_rels/slide167.xml.rels" ContentType="application/vnd.openxmlformats-package.relationships+xml"/>
  <Override PartName="/ppt/slides/_rels/slide123.xml.rels" ContentType="application/vnd.openxmlformats-package.relationships+xml"/>
  <Override PartName="/ppt/slides/_rels/slide122.xml.rels" ContentType="application/vnd.openxmlformats-package.relationships+xml"/>
  <Override PartName="/ppt/slides/_rels/slide117.xml.rels" ContentType="application/vnd.openxmlformats-package.relationships+xml"/>
  <Override PartName="/ppt/slides/_rels/slide116.xml.rels" ContentType="application/vnd.openxmlformats-package.relationships+xml"/>
  <Override PartName="/ppt/slides/_rels/slide159.xml.rels" ContentType="application/vnd.openxmlformats-package.relationships+xml"/>
  <Override PartName="/ppt/slides/_rels/slide115.xml.rels" ContentType="application/vnd.openxmlformats-package.relationships+xml"/>
  <Override PartName="/ppt/slides/_rels/slide158.xml.rels" ContentType="application/vnd.openxmlformats-package.relationships+xml"/>
  <Override PartName="/ppt/slides/_rels/slide114.xml.rels" ContentType="application/vnd.openxmlformats-package.relationships+xml"/>
  <Override PartName="/ppt/slides/_rels/slide157.xml.rels" ContentType="application/vnd.openxmlformats-package.relationships+xml"/>
  <Override PartName="/ppt/slides/_rels/slide113.xml.rels" ContentType="application/vnd.openxmlformats-package.relationships+xml"/>
  <Override PartName="/ppt/slides/_rels/slide156.xml.rels" ContentType="application/vnd.openxmlformats-package.relationships+xml"/>
  <Override PartName="/ppt/slides/_rels/slide112.xml.rels" ContentType="application/vnd.openxmlformats-package.relationships+xml"/>
  <Override PartName="/ppt/slides/_rels/slide155.xml.rels" ContentType="application/vnd.openxmlformats-package.relationships+xml"/>
  <Override PartName="/ppt/slides/_rels/slide111.xml.rels" ContentType="application/vnd.openxmlformats-package.relationships+xml"/>
  <Override PartName="/ppt/slides/_rels/slide154.xml.rels" ContentType="application/vnd.openxmlformats-package.relationships+xml"/>
  <Override PartName="/ppt/slides/_rels/slide110.xml.rels" ContentType="application/vnd.openxmlformats-package.relationships+xml"/>
  <Override PartName="/ppt/slides/_rels/slide107.xml.rels" ContentType="application/vnd.openxmlformats-package.relationships+xml"/>
  <Override PartName="/ppt/slides/_rels/slide106.xml.rels" ContentType="application/vnd.openxmlformats-package.relationships+xml"/>
  <Override PartName="/ppt/slides/_rels/slide105.xml.rels" ContentType="application/vnd.openxmlformats-package.relationships+xml"/>
  <Override PartName="/ppt/slides/_rels/slide148.xml.rels" ContentType="application/vnd.openxmlformats-package.relationships+xml"/>
  <Override PartName="/ppt/slides/_rels/slide104.xml.rels" ContentType="application/vnd.openxmlformats-package.relationships+xml"/>
  <Override PartName="/ppt/slides/_rels/slide147.xml.rels" ContentType="application/vnd.openxmlformats-package.relationships+xml"/>
  <Override PartName="/ppt/slides/_rels/slide103.xml.rels" ContentType="application/vnd.openxmlformats-package.relationships+xml"/>
  <Override PartName="/ppt/slides/_rels/slide146.xml.rels" ContentType="application/vnd.openxmlformats-package.relationships+xml"/>
  <Override PartName="/ppt/slides/_rels/slide102.xml.rels" ContentType="application/vnd.openxmlformats-package.relationships+xml"/>
  <Override PartName="/ppt/slides/_rels/slide145.xml.rels" ContentType="application/vnd.openxmlformats-package.relationships+xml"/>
  <Override PartName="/ppt/slides/_rels/slide101.xml.rels" ContentType="application/vnd.openxmlformats-package.relationships+xml"/>
  <Override PartName="/ppt/slides/_rels/slide144.xml.rels" ContentType="application/vnd.openxmlformats-package.relationships+xml"/>
  <Override PartName="/ppt/slides/_rels/slide100.xml.rels" ContentType="application/vnd.openxmlformats-package.relationships+xml"/>
  <Override PartName="/ppt/slides/_rels/slide149.xml.rels" ContentType="application/vnd.openxmlformats-package.relationships+xml"/>
  <Override PartName="/ppt/slides/_rels/slide91.xml.rels" ContentType="application/vnd.openxmlformats-package.relationships+xml"/>
  <Override PartName="/ppt/slides/_rels/slide45.xml.rels" ContentType="application/vnd.openxmlformats-package.relationships+xml"/>
  <Override PartName="/ppt/slides/_rels/slide89.xml.rels" ContentType="application/vnd.openxmlformats-package.relationships+xml"/>
  <Override PartName="/ppt/slides/_rels/slide44.xml.rels" ContentType="application/vnd.openxmlformats-package.relationships+xml"/>
  <Override PartName="/ppt/slides/_rels/slide88.xml.rels" ContentType="application/vnd.openxmlformats-package.relationships+xml"/>
  <Override PartName="/ppt/slides/_rels/slide43.xml.rels" ContentType="application/vnd.openxmlformats-package.relationships+xml"/>
  <Override PartName="/ppt/slides/_rels/slide87.xml.rels" ContentType="application/vnd.openxmlformats-package.relationships+xml"/>
  <Override PartName="/ppt/slides/_rels/slide42.xml.rels" ContentType="application/vnd.openxmlformats-package.relationships+xml"/>
  <Override PartName="/ppt/slides/_rels/slide86.xml.rels" ContentType="application/vnd.openxmlformats-package.relationships+xml"/>
  <Override PartName="/ppt/slides/_rels/slide41.xml.rels" ContentType="application/vnd.openxmlformats-package.relationships+xml"/>
  <Override PartName="/ppt/slides/_rels/slide85.xml.rels" ContentType="application/vnd.openxmlformats-package.relationships+xml"/>
  <Override PartName="/ppt/slides/_rels/slide40.xml.rels" ContentType="application/vnd.openxmlformats-package.relationships+xml"/>
  <Override PartName="/ppt/slides/_rels/slide84.xml.rels" ContentType="application/vnd.openxmlformats-package.relationships+xml"/>
  <Override PartName="/ppt/slides/_rels/slide139.xml.rels" ContentType="application/vnd.openxmlformats-package.relationships+xml"/>
  <Override PartName="/ppt/slides/_rels/slide81.xml.rels" ContentType="application/vnd.openxmlformats-package.relationships+xml"/>
  <Override PartName="/ppt/slides/_rels/slide138.xml.rels" ContentType="application/vnd.openxmlformats-package.relationships+xml"/>
  <Override PartName="/ppt/slides/_rels/slide80.xml.rels" ContentType="application/vnd.openxmlformats-package.relationships+xml"/>
  <Override PartName="/ppt/slides/_rels/slide32.xml.rels" ContentType="application/vnd.openxmlformats-package.relationships+xml"/>
  <Override PartName="/ppt/slides/_rels/slide76.xml.rels" ContentType="application/vnd.openxmlformats-package.relationships+xml"/>
  <Override PartName="/ppt/slides/_rels/slide31.xml.rels" ContentType="application/vnd.openxmlformats-package.relationships+xml"/>
  <Override PartName="/ppt/slides/_rels/slide75.xml.rels" ContentType="application/vnd.openxmlformats-package.relationships+xml"/>
  <Override PartName="/ppt/slides/_rels/slide30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129.xml.rels" ContentType="application/vnd.openxmlformats-package.relationships+xml"/>
  <Override PartName="/ppt/slides/_rels/slide71.xml.rels" ContentType="application/vnd.openxmlformats-package.relationships+xml"/>
  <Override PartName="/ppt/slides/_rels/slide128.xml.rels" ContentType="application/vnd.openxmlformats-package.relationships+xml"/>
  <Override PartName="/ppt/slides/_rels/slide70.xml.rels" ContentType="application/vnd.openxmlformats-package.relationships+xml"/>
  <Override PartName="/ppt/slides/_rels/slide52.xml.rels" ContentType="application/vnd.openxmlformats-package.relationships+xml"/>
  <Override PartName="/ppt/slides/_rels/slide3.xml.rels" ContentType="application/vnd.openxmlformats-package.relationships+xml"/>
  <Override PartName="/ppt/slides/_rels/slide96.xml.rels" ContentType="application/vnd.openxmlformats-package.relationships+xml"/>
  <Override PartName="/ppt/slides/_rels/slide20.xml.rels" ContentType="application/vnd.openxmlformats-package.relationships+xml"/>
  <Override PartName="/ppt/slides/_rels/slide64.xml.rels" ContentType="application/vnd.openxmlformats-package.relationships+xml"/>
  <Override PartName="/ppt/slides/_rels/slide2.xml.rels" ContentType="application/vnd.openxmlformats-package.relationships+xml"/>
  <Override PartName="/ppt/slides/_rels/slide95.xml.rels" ContentType="application/vnd.openxmlformats-package.relationships+xml"/>
  <Override PartName="/ppt/slides/_rels/slide63.xml.rels" ContentType="application/vnd.openxmlformats-package.relationships+xml"/>
  <Override PartName="/ppt/slides/_rels/slide1.xml.rels" ContentType="application/vnd.openxmlformats-package.relationships+xml"/>
  <Override PartName="/ppt/slides/_rels/slide94.xml.rels" ContentType="application/vnd.openxmlformats-package.relationships+xml"/>
  <Override PartName="/ppt/slides/_rels/slide62.xml.rels" ContentType="application/vnd.openxmlformats-package.relationships+xml"/>
  <Override PartName="/ppt/slides/_rels/slide93.xml.rels" ContentType="application/vnd.openxmlformats-package.relationships+xml"/>
  <Override PartName="/ppt/slides/_rels/slide119.xml.rels" ContentType="application/vnd.openxmlformats-package.relationships+xml"/>
  <Override PartName="/ppt/slides/_rels/slide61.xml.rels" ContentType="application/vnd.openxmlformats-package.relationships+xml"/>
  <Override PartName="/ppt/slides/_rels/slide92.xml.rels" ContentType="application/vnd.openxmlformats-package.relationships+xml"/>
  <Override PartName="/ppt/slides/_rels/slide118.xml.rels" ContentType="application/vnd.openxmlformats-package.relationships+xml"/>
  <Override PartName="/ppt/slides/_rels/slide60.xml.rels" ContentType="application/vnd.openxmlformats-package.relationships+xml"/>
  <Override PartName="/ppt/slides/_rels/slide173.xml.rels" ContentType="application/vnd.openxmlformats-package.relationships+xml"/>
  <Override PartName="/ppt/slides/_rels/slide15.xml.rels" ContentType="application/vnd.openxmlformats-package.relationships+xml"/>
  <Override PartName="/ppt/slides/_rels/slide59.xml.rels" ContentType="application/vnd.openxmlformats-package.relationships+xml"/>
  <Override PartName="/ppt/slides/_rels/slide83.xml.rels" ContentType="application/vnd.openxmlformats-package.relationships+xml"/>
  <Override PartName="/ppt/slides/_rels/slide109.xml.rels" ContentType="application/vnd.openxmlformats-package.relationships+xml"/>
  <Override PartName="/ppt/slides/_rels/slide51.xml.rels" ContentType="application/vnd.openxmlformats-package.relationships+xml"/>
  <Override PartName="/ppt/slides/_rels/slide82.xml.rels" ContentType="application/vnd.openxmlformats-package.relationships+xml"/>
  <Override PartName="/ppt/slides/_rels/slide108.xml.rels" ContentType="application/vnd.openxmlformats-package.relationships+xml"/>
  <Override PartName="/ppt/slides/_rels/slide50.xml.rels" ContentType="application/vnd.openxmlformats-package.relationships+xml"/>
  <Override PartName="/ppt/slides/_rels/slide170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53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34.xml.rels" ContentType="application/vnd.openxmlformats-package.relationships+xml"/>
  <Override PartName="/ppt/slides/_rels/slide65.xml.rels" ContentType="application/vnd.openxmlformats-package.relationships+xml"/>
  <Override PartName="/ppt/slides/_rels/slide33.xml.rels" ContentType="application/vnd.openxmlformats-package.relationships+xml"/>
  <Override PartName="/ppt/slides/_rels/slide186.xml.rels" ContentType="application/vnd.openxmlformats-package.relationships+xml"/>
  <Override PartName="/ppt/slides/_rels/slide28.xml.rels" ContentType="application/vnd.openxmlformats-package.relationships+xml"/>
  <Override PartName="/ppt/slides/_rels/slide163.xml.rels" ContentType="application/vnd.openxmlformats-package.relationships+xml"/>
  <Override PartName="/ppt/slides/_rels/slide49.xml.rels" ContentType="application/vnd.openxmlformats-package.relationships+xml"/>
  <Override PartName="/ppt/slides/_rels/slide56.xml.rels" ContentType="application/vnd.openxmlformats-package.relationships+xml"/>
  <Override PartName="/ppt/slides/_rels/slide182.xml.rels" ContentType="application/vnd.openxmlformats-package.relationships+xml"/>
  <Override PartName="/ppt/slides/_rels/slide24.xml.rels" ContentType="application/vnd.openxmlformats-package.relationships+xml"/>
  <Override PartName="/ppt/slides/_rels/slide162.xml.rels" ContentType="application/vnd.openxmlformats-package.relationships+xml"/>
  <Override PartName="/ppt/slides/_rels/slide48.xml.rels" ContentType="application/vnd.openxmlformats-package.relationships+xml"/>
  <Override PartName="/ppt/slides/_rels/slide152.xml.rels" ContentType="application/vnd.openxmlformats-package.relationships+xml"/>
  <Override PartName="/ppt/slides/_rels/slide38.xml.rels" ContentType="application/vnd.openxmlformats-package.relationships+xml"/>
  <Override PartName="/ppt/slides/_rels/slide6.xml.rels" ContentType="application/vnd.openxmlformats-package.relationships+xml"/>
  <Override PartName="/ppt/slides/_rels/slide99.xml.rels" ContentType="application/vnd.openxmlformats-package.relationships+xml"/>
  <Override PartName="/ppt/slides/_rels/slide55.xml.rels" ContentType="application/vnd.openxmlformats-package.relationships+xml"/>
  <Override PartName="/ppt/slides/_rels/slide181.xml.rels" ContentType="application/vnd.openxmlformats-package.relationships+xml"/>
  <Override PartName="/ppt/slides/_rels/slide23.xml.rels" ContentType="application/vnd.openxmlformats-package.relationships+xml"/>
  <Override PartName="/ppt/slides/_rels/slide79.xml.rels" ContentType="application/vnd.openxmlformats-package.relationships+xml"/>
  <Override PartName="/ppt/slides/_rels/slide161.xml.rels" ContentType="application/vnd.openxmlformats-package.relationships+xml"/>
  <Override PartName="/ppt/slides/_rels/slide47.xml.rels" ContentType="application/vnd.openxmlformats-package.relationships+xml"/>
  <Override PartName="/ppt/slides/_rels/slide69.xml.rels" ContentType="application/vnd.openxmlformats-package.relationships+xml"/>
  <Override PartName="/ppt/slides/_rels/slide151.xml.rels" ContentType="application/vnd.openxmlformats-package.relationships+xml"/>
  <Override PartName="/ppt/slides/_rels/slide37.xml.rels" ContentType="application/vnd.openxmlformats-package.relationships+xml"/>
  <Override PartName="/ppt/slides/_rels/slide5.xml.rels" ContentType="application/vnd.openxmlformats-package.relationships+xml"/>
  <Override PartName="/ppt/slides/_rels/slide98.xml.rels" ContentType="application/vnd.openxmlformats-package.relationships+xml"/>
  <Override PartName="/ppt/slides/_rels/slide54.xml.rels" ContentType="application/vnd.openxmlformats-package.relationships+xml"/>
  <Override PartName="/ppt/slides/_rels/slide180.xml.rels" ContentType="application/vnd.openxmlformats-package.relationships+xml"/>
  <Override PartName="/ppt/slides/_rels/slide22.xml.rels" ContentType="application/vnd.openxmlformats-package.relationships+xml"/>
  <Override PartName="/ppt/slides/_rels/slide175.xml.rels" ContentType="application/vnd.openxmlformats-package.relationships+xml"/>
  <Override PartName="/ppt/slides/_rels/slide17.xml.rels" ContentType="application/vnd.openxmlformats-package.relationships+xml"/>
  <Override PartName="/ppt/slides/_rels/slide174.xml.rels" ContentType="application/vnd.openxmlformats-package.relationships+xml"/>
  <Override PartName="/ppt/slides/_rels/slide16.xml.rels" ContentType="application/vnd.openxmlformats-package.relationships+xml"/>
  <Override PartName="/ppt/slides/_rels/slide187.xml.rels" ContentType="application/vnd.openxmlformats-package.relationships+xml"/>
  <Override PartName="/ppt/slides/_rels/slide29.xml.rels" ContentType="application/vnd.openxmlformats-package.relationships+xml"/>
  <Override PartName="/ppt/slides/_rels/slide58.xml.rels" ContentType="application/vnd.openxmlformats-package.relationships+xml"/>
  <Override PartName="/ppt/slides/_rels/slide14.xml.rels" ContentType="application/vnd.openxmlformats-package.relationships+xml"/>
  <Override PartName="/ppt/slides/_rels/slide77.xml.rels" ContentType="application/vnd.openxmlformats-package.relationships+xml"/>
  <Override PartName="/ppt/slides/_rels/slide171.xml.rels" ContentType="application/vnd.openxmlformats-package.relationships+xml"/>
  <Override PartName="/ppt/slides/_rels/slide13.xml.rels" ContentType="application/vnd.openxmlformats-package.relationships+xml"/>
  <Override PartName="/ppt/slides/_rels/slide121.xml.rels" ContentType="application/vnd.openxmlformats-package.relationships+xml"/>
  <Override PartName="/ppt/slides/_rels/slide9.xml.rels" ContentType="application/vnd.openxmlformats-package.relationships+xml"/>
  <Override PartName="/ppt/slides/_rels/slide184.xml.rels" ContentType="application/vnd.openxmlformats-package.relationships+xml"/>
  <Override PartName="/ppt/slides/_rels/slide140.xml.rels" ContentType="application/vnd.openxmlformats-package.relationships+xml"/>
  <Override PartName="/ppt/slides/_rels/slide26.xml.rels" ContentType="application/vnd.openxmlformats-package.relationships+xml"/>
  <Override PartName="/ppt/slides/_rels/slide68.xml.rels" ContentType="application/vnd.openxmlformats-package.relationships+xml"/>
  <Override PartName="/ppt/slides/_rels/slide160.xml.rels" ContentType="application/vnd.openxmlformats-package.relationships+xml"/>
  <Override PartName="/ppt/slides/_rels/slide4.xml.rels" ContentType="application/vnd.openxmlformats-package.relationships+xml"/>
  <Override PartName="/ppt/slides/_rels/slide150.xml.rels" ContentType="application/vnd.openxmlformats-package.relationships+xml"/>
  <Override PartName="/ppt/slides/_rels/slide36.xml.rels" ContentType="application/vnd.openxmlformats-package.relationships+xml"/>
  <Override PartName="/ppt/slides/_rels/slide120.xml.rels" ContentType="application/vnd.openxmlformats-package.relationships+xml"/>
  <Override PartName="/ppt/slides/_rels/slide8.xml.rels" ContentType="application/vnd.openxmlformats-package.relationships+xml"/>
  <Override PartName="/ppt/slides/_rels/slide57.xml.rels" ContentType="application/vnd.openxmlformats-package.relationships+xml"/>
  <Override PartName="/ppt/slides/_rels/slide183.xml.rels" ContentType="application/vnd.openxmlformats-package.relationships+xml"/>
  <Override PartName="/ppt/slides/_rels/slide25.xml.rels" ContentType="application/vnd.openxmlformats-package.relationships+xml"/>
  <Override PartName="/ppt/slides/_rels/slide67.xml.rels" ContentType="application/vnd.openxmlformats-package.relationships+xml"/>
  <Override PartName="/ppt/slides/_rels/slide35.xml.rels" ContentType="application/vnd.openxmlformats-package.relationships+xml"/>
  <Override PartName="/ppt/slides/_rels/slide78.xml.rels" ContentType="application/vnd.openxmlformats-package.relationships+xml"/>
  <Override PartName="/ppt/slides/_rels/slide46.xml.rels" ContentType="application/vnd.openxmlformats-package.relationships+xml"/>
  <Override PartName="/ppt/slides/_rels/slide97.xml.rels" ContentType="application/vnd.openxmlformats-package.relationships+xml"/>
  <Override PartName="/ppt/slides/_rels/slide53.xml.rels" ContentType="application/vnd.openxmlformats-package.relationships+xml"/>
  <Override PartName="/ppt/slides/_rels/slide21.xml.rels" ContentType="application/vnd.openxmlformats-package.relationships+xml"/>
  <Override PartName="/ppt/slides/_rels/slide90.xml.rels" ContentType="application/vnd.openxmlformats-package.relationships+xml"/>
  <Override PartName="/ppt/slides/_rels/slide177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176.xml.rels" ContentType="application/vnd.openxmlformats-package.relationships+xml"/>
  <Override PartName="/ppt/slides/_rels/slide18.xml.rels" ContentType="application/vnd.openxmlformats-package.relationships+xml"/>
  <Override PartName="/ppt/slides/slide109.xml" ContentType="application/vnd.openxmlformats-officedocument.presentationml.slide+xml"/>
  <Override PartName="/ppt/slides/slide15.xml" ContentType="application/vnd.openxmlformats-officedocument.presentationml.slide+xml"/>
  <Override PartName="/ppt/slides/slide108.xml" ContentType="application/vnd.openxmlformats-officedocument.presentationml.slide+xml"/>
  <Override PartName="/ppt/slides/slide14.xml" ContentType="application/vnd.openxmlformats-officedocument.presentationml.slide+xml"/>
  <Override PartName="/ppt/slides/slide107.xml" ContentType="application/vnd.openxmlformats-officedocument.presentationml.slide+xml"/>
  <Override PartName="/ppt/slides/slide13.xml" ContentType="application/vnd.openxmlformats-officedocument.presentationml.slide+xml"/>
  <Override PartName="/ppt/slides/slide106.xml" ContentType="application/vnd.openxmlformats-officedocument.presentationml.slide+xml"/>
  <Override PartName="/ppt/slides/slide12.xml" ContentType="application/vnd.openxmlformats-officedocument.presentationml.slide+xml"/>
  <Override PartName="/ppt/slides/slide105.xml" ContentType="application/vnd.openxmlformats-officedocument.presentationml.slide+xml"/>
  <Override PartName="/ppt/slides/slide69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95.png" ContentType="image/png"/>
  <Override PartName="/ppt/media/image59.jpeg" ContentType="image/jpeg"/>
  <Override PartName="/ppt/media/image56.png" ContentType="image/png"/>
  <Override PartName="/ppt/media/image25.png" ContentType="image/png"/>
  <Override PartName="/ppt/media/image52.jpeg" ContentType="image/jpeg"/>
  <Override PartName="/ppt/media/image39.png" ContentType="image/png"/>
  <Override PartName="/ppt/media/image38.png" ContentType="image/png"/>
  <Override PartName="/ppt/media/image21.jpeg" ContentType="image/jpeg"/>
  <Override PartName="/ppt/media/image36.png" ContentType="image/png"/>
  <Override PartName="/ppt/media/image93.png" ContentType="image/png"/>
  <Override PartName="/ppt/media/image18.png" ContentType="image/png"/>
  <Override PartName="/ppt/media/image34.jpeg" ContentType="image/jpeg"/>
  <Override PartName="/ppt/media/image44.jpeg" ContentType="image/jpeg"/>
  <Override PartName="/ppt/media/image83.png" ContentType="image/png"/>
  <Override PartName="/ppt/media/image33.jpeg" ContentType="image/jpeg"/>
  <Override PartName="/ppt/media/image32.png" ContentType="image/png"/>
  <Override PartName="/ppt/media/image37.png" ContentType="image/png"/>
  <Override PartName="/ppt/media/image63.png" ContentType="image/png"/>
  <Override PartName="/ppt/media/image31.jpeg" ContentType="image/jpeg"/>
  <Override PartName="/ppt/media/image96.png" ContentType="image/png"/>
  <Override PartName="/ppt/media/image77.gif" ContentType="image/gif"/>
  <Override PartName="/ppt/media/image27.jpeg" ContentType="image/jpeg"/>
  <Override PartName="/ppt/media/image23.png" ContentType="image/png"/>
  <Override PartName="/ppt/media/image94.png" ContentType="image/png"/>
  <Override PartName="/ppt/media/image19.png" ContentType="image/png"/>
  <Override PartName="/ppt/media/image79.png" ContentType="image/png"/>
  <Override PartName="/ppt/media/image20.png" ContentType="image/png"/>
  <Override PartName="/ppt/media/image43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8.png" ContentType="image/png"/>
  <Override PartName="/ppt/media/image8.png" ContentType="image/png"/>
  <Override PartName="/ppt/media/image6.jpeg" ContentType="image/jpeg"/>
  <Override PartName="/ppt/media/image69.png" ContentType="image/png"/>
  <Override PartName="/ppt/media/image10.png" ContentType="image/png"/>
  <Override PartName="/ppt/media/image9.png" ContentType="image/png"/>
  <Override PartName="/ppt/media/image28.png" ContentType="image/png"/>
  <Override PartName="/ppt/media/image35.jpeg" ContentType="image/jpeg"/>
  <Override PartName="/ppt/media/image57.png" ContentType="image/png"/>
  <Override PartName="/ppt/media/image7.png" ContentType="image/png"/>
  <Override PartName="/ppt/media/image3.png" ContentType="image/png"/>
  <Override PartName="/ppt/media/image53.png" ContentType="image/png"/>
  <Override PartName="/ppt/media/image49.png" ContentType="image/png"/>
  <Override PartName="/ppt/media/image55.jpeg" ContentType="image/jpeg"/>
  <Override PartName="/ppt/media/image5.png" ContentType="image/png"/>
  <Override PartName="/ppt/media/image89.png" ContentType="image/png"/>
  <Override PartName="/ppt/media/image30.png" ContentType="image/png"/>
  <Override PartName="/ppt/media/image46.png" ContentType="image/png"/>
  <Override PartName="/ppt/media/image22.jpeg" ContentType="image/jpeg"/>
  <Override PartName="/ppt/media/image48.png" ContentType="image/png"/>
  <Override PartName="/ppt/media/image54.png" ContentType="image/png"/>
  <Override PartName="/ppt/media/image4.png" ContentType="image/png"/>
  <Override PartName="/ppt/media/image42.png" ContentType="image/png"/>
  <Override PartName="/ppt/media/image92.png" ContentType="image/png"/>
  <Override PartName="/ppt/media/image17.png" ContentType="image/png"/>
  <Override PartName="/ppt/media/image1.png" ContentType="image/png"/>
  <Override PartName="/ppt/media/image51.png" ContentType="image/png"/>
  <Override PartName="/ppt/media/image26.png" ContentType="image/png"/>
  <Override PartName="/ppt/media/image47.png" ContentType="image/png"/>
  <Override PartName="/ppt/media/image41.png" ContentType="image/png"/>
  <Override PartName="/ppt/media/image91.png" ContentType="image/png"/>
  <Override PartName="/ppt/media/image16.png" ContentType="image/png"/>
  <Override PartName="/ppt/media/image29.jpeg" ContentType="image/jpeg"/>
  <Override PartName="/ppt/media/image50.png" ContentType="image/png"/>
  <Override PartName="/ppt/media/image2.png" ContentType="image/png"/>
  <Override PartName="/ppt/media/image40.png" ContentType="image/png"/>
  <Override PartName="/ppt/media/image90.png" ContentType="image/png"/>
  <Override PartName="/ppt/media/image15.png" ContentType="image/png"/>
  <Override PartName="/ppt/media/image24.png" ContentType="image/png"/>
  <Override PartName="/ppt/media/image45.png" ContentType="image/png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slide" Target="slides/slide167.xml"/><Relationship Id="rId170" Type="http://schemas.openxmlformats.org/officeDocument/2006/relationships/slide" Target="slides/slide168.xml"/><Relationship Id="rId171" Type="http://schemas.openxmlformats.org/officeDocument/2006/relationships/slide" Target="slides/slide169.xml"/><Relationship Id="rId172" Type="http://schemas.openxmlformats.org/officeDocument/2006/relationships/slide" Target="slides/slide170.xml"/><Relationship Id="rId173" Type="http://schemas.openxmlformats.org/officeDocument/2006/relationships/slide" Target="slides/slide171.xml"/><Relationship Id="rId174" Type="http://schemas.openxmlformats.org/officeDocument/2006/relationships/slide" Target="slides/slide172.xml"/><Relationship Id="rId175" Type="http://schemas.openxmlformats.org/officeDocument/2006/relationships/slide" Target="slides/slide173.xml"/><Relationship Id="rId176" Type="http://schemas.openxmlformats.org/officeDocument/2006/relationships/slide" Target="slides/slide174.xml"/><Relationship Id="rId177" Type="http://schemas.openxmlformats.org/officeDocument/2006/relationships/slide" Target="slides/slide175.xml"/><Relationship Id="rId178" Type="http://schemas.openxmlformats.org/officeDocument/2006/relationships/slide" Target="slides/slide176.xml"/><Relationship Id="rId179" Type="http://schemas.openxmlformats.org/officeDocument/2006/relationships/slide" Target="slides/slide177.xml"/><Relationship Id="rId180" Type="http://schemas.openxmlformats.org/officeDocument/2006/relationships/slide" Target="slides/slide178.xml"/><Relationship Id="rId181" Type="http://schemas.openxmlformats.org/officeDocument/2006/relationships/slide" Target="slides/slide179.xml"/><Relationship Id="rId182" Type="http://schemas.openxmlformats.org/officeDocument/2006/relationships/slide" Target="slides/slide180.xml"/><Relationship Id="rId183" Type="http://schemas.openxmlformats.org/officeDocument/2006/relationships/slide" Target="slides/slide181.xml"/><Relationship Id="rId184" Type="http://schemas.openxmlformats.org/officeDocument/2006/relationships/slide" Target="slides/slide182.xml"/><Relationship Id="rId185" Type="http://schemas.openxmlformats.org/officeDocument/2006/relationships/slide" Target="slides/slide183.xml"/><Relationship Id="rId186" Type="http://schemas.openxmlformats.org/officeDocument/2006/relationships/slide" Target="slides/slide184.xml"/><Relationship Id="rId187" Type="http://schemas.openxmlformats.org/officeDocument/2006/relationships/slide" Target="slides/slide185.xml"/><Relationship Id="rId188" Type="http://schemas.openxmlformats.org/officeDocument/2006/relationships/slide" Target="slides/slide186.xml"/><Relationship Id="rId189" Type="http://schemas.openxmlformats.org/officeDocument/2006/relationships/slide" Target="slides/slide187.xml"/><Relationship Id="rId190" Type="http://schemas.openxmlformats.org/officeDocument/2006/relationships/slide" Target="slides/slide188.xml"/><Relationship Id="rId191" Type="http://schemas.openxmlformats.org/officeDocument/2006/relationships/slide" Target="slides/slide18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gradFill>
            <a:gsLst>
              <a:gs pos="0">
                <a:srgbClr val="504652"/>
              </a:gs>
              <a:gs pos="100000">
                <a:srgbClr val="242852"/>
              </a:gs>
            </a:gsLst>
            <a:lin ang="5400000"/>
          </a:gradFill>
          <a:ln w="19080">
            <a:noFill/>
          </a:ln>
        </p:spPr>
      </p:sp>
      <p:sp>
        <p:nvSpPr>
          <p:cNvPr id="1" name="CustomShape 2"/>
          <p:cNvSpPr/>
          <p:nvPr/>
        </p:nvSpPr>
        <p:spPr>
          <a:xfrm rot="19724400">
            <a:off x="1371960" y="1038600"/>
            <a:ext cx="7239240" cy="5705640"/>
          </a:xfrm>
          <a:prstGeom prst="ellipse">
            <a:avLst/>
          </a:prstGeom>
          <a:gradFill>
            <a:gsLst>
              <a:gs pos="0">
                <a:srgbClr val="c4bcc6"/>
              </a:gs>
              <a:gs pos="100000">
                <a:srgbClr val="242852"/>
              </a:gs>
            </a:gsLst>
            <a:path path="circle"/>
          </a:gradFill>
          <a:ln w="19080">
            <a:noFill/>
          </a:ln>
        </p:spPr>
      </p:sp>
      <p:sp>
        <p:nvSpPr>
          <p:cNvPr id="2" name="CustomShape 3"/>
          <p:cNvSpPr/>
          <p:nvPr/>
        </p:nvSpPr>
        <p:spPr>
          <a:xfrm rot="17656800">
            <a:off x="-273960" y="1166040"/>
            <a:ext cx="5537160" cy="4479120"/>
          </a:xfrm>
          <a:prstGeom prst="ellipse">
            <a:avLst/>
          </a:prstGeom>
          <a:gradFill>
            <a:gsLst>
              <a:gs pos="0">
                <a:srgbClr val="c4bcc6"/>
              </a:gs>
              <a:gs pos="100000">
                <a:srgbClr val="242852"/>
              </a:gs>
            </a:gsLst>
            <a:path path="circle"/>
          </a:gradFill>
          <a:ln w="19080">
            <a:noFill/>
          </a:ln>
        </p:spPr>
      </p:sp>
      <p:sp>
        <p:nvSpPr>
          <p:cNvPr id="3" name="CustomShape 4"/>
          <p:cNvSpPr/>
          <p:nvPr/>
        </p:nvSpPr>
        <p:spPr>
          <a:xfrm rot="19724400">
            <a:off x="3277080" y="117000"/>
            <a:ext cx="6477840" cy="4753440"/>
          </a:xfrm>
          <a:prstGeom prst="ellipse">
            <a:avLst/>
          </a:prstGeom>
          <a:gradFill>
            <a:gsLst>
              <a:gs pos="0">
                <a:srgbClr val="c4bcc6"/>
              </a:gs>
              <a:gs pos="100000">
                <a:srgbClr val="242852"/>
              </a:gs>
            </a:gsLst>
            <a:path path="circle"/>
          </a:gradFill>
          <a:ln w="19080">
            <a:noFill/>
          </a:ln>
        </p:spPr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image" Target="../media/image77.gif"/><Relationship Id="rId2" Type="http://schemas.openxmlformats.org/officeDocument/2006/relationships/slideLayout" Target="../slideLayouts/slideLayout1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1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9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3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18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185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186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
</Relationships>
</file>

<file path=ppt/slides/_rels/slide18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188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189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0880" y="152280"/>
            <a:ext cx="8456760" cy="649116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154440" y="196200"/>
            <a:ext cx="8739000" cy="8204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4800">
                <a:solidFill>
                  <a:srgbClr val="ffffff"/>
                </a:solidFill>
                <a:latin typeface="Arial Black"/>
              </a:rPr>
              <a:t>VICTORIA FLYING CLUB</a:t>
            </a: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80880" y="5984640"/>
            <a:ext cx="8456760" cy="69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4000">
                <a:solidFill>
                  <a:srgbClr val="ffffff"/>
                </a:solidFill>
                <a:latin typeface="Arial Black"/>
              </a:rPr>
              <a:t>SYSTEMS &amp; INSTRUMENTS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12 VOLT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12 VOLT BATTERY POWERS A 14 VOLT ALTERNATOR / GENERATOR ELECTRICAL SYSTEM.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LOWER COLD CRANKING AMPS (CCA) MAKE COLD WEATHER STARTING DIFFICULT.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LOWER COST / THICKER WIRE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(LOWER GAUGE)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LIGHTER BATTERY / HEAVIER WIRING.</a:t>
            </a:r>
            <a:endParaRPr/>
          </a:p>
        </p:txBody>
      </p:sp>
      <p:sp>
        <p:nvSpPr>
          <p:cNvPr id="60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33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33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33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  <p:pic>
        <p:nvPicPr>
          <p:cNvPr id="2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24280" y="1752480"/>
            <a:ext cx="6885000" cy="398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1" dur="indefinite" restart="never" nodeType="tmRoot">
          <p:childTnLst>
            <p:seq>
              <p:cTn id="6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FITTED WITH A BAROMETRIC SCALE CALIBRATED IN INCHES OF MERCURY (”HG) OR MILLIBARS (MB).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PILOT SETS THE CURRENT ALTIMETER SETTING IN THE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COLESMAN WINDOW.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ALTIMETER INDICATES THE ALTITUDE ABOVE SEA LEVEL.</a:t>
            </a:r>
            <a:endParaRPr/>
          </a:p>
        </p:txBody>
      </p:sp>
      <p:sp>
        <p:nvSpPr>
          <p:cNvPr id="282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673" dur="indefinite" restart="never" nodeType="tmRoot">
          <p:childTnLst>
            <p:seq>
              <p:cTn id="674" dur="indefinite" nodeType="mainSeq">
                <p:childTnLst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QNH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IS USED OUTSIDE NORTH AMERICA TO DEFINE: “BAROMETRIC PRESSURE ADJUSTED TO SEA LEVEL”.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“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Q” CODES ARE A COLLECTION OF THREE-LETTER MESSAGE ENCODINGS ALSO KNOWN AS A BREVITY CODE.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ORIGINALLY DEVELOPED FOR COMMERCIAL RADIOTELEGRAPH MORSE CODE COMMUNICATION.</a:t>
            </a:r>
            <a:endParaRPr/>
          </a:p>
        </p:txBody>
      </p:sp>
      <p:sp>
        <p:nvSpPr>
          <p:cNvPr id="284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683" dur="indefinite" restart="never" nodeType="tmRoot">
          <p:childTnLst>
            <p:seq>
              <p:cTn id="684" dur="indefinite" nodeType="mainSeq">
                <p:childTnLst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61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61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  <p:pic>
        <p:nvPicPr>
          <p:cNvPr id="28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14600" y="1676520"/>
            <a:ext cx="4225320" cy="4189680"/>
          </a:xfrm>
          <a:prstGeom prst="rect">
            <a:avLst/>
          </a:prstGeom>
          <a:ln>
            <a:noFill/>
          </a:ln>
        </p:spPr>
      </p:pic>
      <p:sp>
        <p:nvSpPr>
          <p:cNvPr id="287" name="CustomShape 2"/>
          <p:cNvSpPr/>
          <p:nvPr/>
        </p:nvSpPr>
        <p:spPr>
          <a:xfrm>
            <a:off x="5562720" y="3200400"/>
            <a:ext cx="608040" cy="83664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288" name="CustomShape 3"/>
          <p:cNvSpPr/>
          <p:nvPr/>
        </p:nvSpPr>
        <p:spPr>
          <a:xfrm>
            <a:off x="3048120" y="3200400"/>
            <a:ext cx="608040" cy="83664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289" name="CustomShape 4"/>
          <p:cNvSpPr/>
          <p:nvPr/>
        </p:nvSpPr>
        <p:spPr>
          <a:xfrm>
            <a:off x="5528880" y="4191120"/>
            <a:ext cx="67536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”</a:t>
            </a:r>
            <a:r>
              <a:rPr lang="en-US">
                <a:solidFill>
                  <a:srgbClr val="ffff00"/>
                </a:solidFill>
                <a:latin typeface="Arial Black"/>
              </a:rPr>
              <a:t>HG</a:t>
            </a:r>
            <a:endParaRPr/>
          </a:p>
        </p:txBody>
      </p:sp>
      <p:sp>
        <p:nvSpPr>
          <p:cNvPr id="290" name="CustomShape 5"/>
          <p:cNvSpPr/>
          <p:nvPr/>
        </p:nvSpPr>
        <p:spPr>
          <a:xfrm>
            <a:off x="3039840" y="2710440"/>
            <a:ext cx="57456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MB</a:t>
            </a:r>
            <a:endParaRPr/>
          </a:p>
        </p:txBody>
      </p:sp>
      <p:sp>
        <p:nvSpPr>
          <p:cNvPr id="291" name="CustomShape 6"/>
          <p:cNvSpPr/>
          <p:nvPr/>
        </p:nvSpPr>
        <p:spPr>
          <a:xfrm>
            <a:off x="2743200" y="5029200"/>
            <a:ext cx="912960" cy="8366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292" name="Line 7"/>
          <p:cNvSpPr/>
          <p:nvPr/>
        </p:nvSpPr>
        <p:spPr>
          <a:xfrm flipH="1">
            <a:off x="3523680" y="4038480"/>
            <a:ext cx="2001240" cy="111312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</p:sp>
      <p:sp>
        <p:nvSpPr>
          <p:cNvPr id="293" name="Line 8"/>
          <p:cNvSpPr/>
          <p:nvPr/>
        </p:nvSpPr>
        <p:spPr>
          <a:xfrm flipH="1">
            <a:off x="3200400" y="4038480"/>
            <a:ext cx="152280" cy="99072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</p:sp>
    </p:spTree>
  </p:cSld>
  <p:timing>
    <p:tnLst>
      <p:par>
        <p:cTn id="693" dur="indefinite" restart="never" nodeType="tmRoot">
          <p:childTnLst>
            <p:seq>
              <p:cTn id="6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MUST BE SET TO THE ALTIMETER SETTING OF THE CLOSEST ALTIMETER SETTING SOURCE.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INDICATES “TRUE ALTITUDE” UNDER THE CONDITIONS OF A STANDARD ATMOSPHERE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29.92”HG 15°C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AT SEA LEVEL.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695" dur="indefinite" restart="never" nodeType="tmRoot">
          <p:childTnLst>
            <p:seq>
              <p:cTn id="696" dur="indefinite" nodeType="mainSeq">
                <p:childTnLst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DEFINITIONS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INDICATED ALTITUDE (IALT):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ALTITUDE READ FROM THE ALTIMETER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PRESSURE ALTITUDE (PALT):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THE READING ON THE ALTIMETER WHEN SET TO 29.92”HG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(STANDARD PRESSURE)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DENSITY ALTITUDE (DALT):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PRESSURE ALTITUDE CORRECTED FOR TEMPERATURE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→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PERFORMANCE ALTITUDE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701" dur="indefinite" restart="never" nodeType="tmRoot">
          <p:childTnLst>
            <p:seq>
              <p:cTn id="702" dur="indefinite" nodeType="mainSeq">
                <p:childTnLst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DEFINITIONS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TRUE ALTITUDE (TALT):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THE EXACT HEIGHT ABOVE MEAN SEA LEVEL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ABSOLUTE ALTITUDE (AALT):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THE ACTUAL HEIGHT ABOVE THE EARTH’S SURFACE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9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723" dur="indefinite" restart="never" nodeType="tmRoot">
          <p:childTnLst>
            <p:seq>
              <p:cTn id="724" dur="indefinite" nodeType="mainSeq">
                <p:childTnLst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ERRORS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ALTIMETER THAT IS SET HIGH WILL RESULT IN AN ALTIMETER READING THAT IS HIGH.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ALTIMETER THAT IS SET LOW WILL RESULT IN AN ALTIMETER READING THAT IS LOW.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1.0”HG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= 1000’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0.1”HG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= 100’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0.01”HG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= 10’</a:t>
            </a:r>
            <a:endParaRPr/>
          </a:p>
        </p:txBody>
      </p:sp>
      <p:sp>
        <p:nvSpPr>
          <p:cNvPr id="30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737" dur="indefinite" restart="never" nodeType="tmRoot">
          <p:childTnLst>
            <p:seq>
              <p:cTn id="738" dur="indefinite" nodeType="mainSeq">
                <p:childTnLst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228600" y="114300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ERRORS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FLYING FROM AN AREA OF HIGHER PRESSURE TO AN AREA OF LOWER PRESSURE.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i="1" lang="en-US" sz="2400">
                <a:solidFill>
                  <a:srgbClr val="ff0000"/>
                </a:solidFill>
                <a:latin typeface="Arial"/>
              </a:rPr>
              <a:t>“</a:t>
            </a:r>
            <a:r>
              <a:rPr b="1" i="1" lang="en-US" sz="2400">
                <a:solidFill>
                  <a:srgbClr val="ff0000"/>
                </a:solidFill>
                <a:latin typeface="Arial"/>
              </a:rPr>
              <a:t>FROM HIGH TO LOW, LOOK OUT BELOW!”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30.02”HG / IALT 2,500’ → 29.92”HG = 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ALTIMETER READS 2,500’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PILOT DESCENDS TO 2,400’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755" dur="indefinite" restart="never" nodeType="tmRoot">
          <p:childTnLst>
            <p:seq>
              <p:cTn id="756" dur="indefinite" nodeType="mainSeq">
                <p:childTnLst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9" fill="hold">
                      <p:stCondLst>
                        <p:cond delay="indefinite"/>
                      </p:stCondLst>
                      <p:childTnLst>
                        <p:par>
                          <p:cTn id="770" fill="hold">
                            <p:stCondLst>
                              <p:cond delay="0"/>
                            </p:stCondLst>
                            <p:childTnLst>
                              <p:par>
                                <p:cTn id="7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BLOCKED STATIC SOURCE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FULL BLOCKAGE: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WILL “FREEZE” AND NOT RESPOND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TO CLIMBS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AND DESCENTS.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PARTIAL BLOCKAGE: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WILL UNDER-READ IN A CLIMB AND WILL OVER-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READ IN A DESCENT, AND THEN CATCH UP WHEN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LEVEL.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TO RECTIFY A BLOCKAGE AN ALTERNATE STATIC VALVE CAN BE OPENED INSIDE THE COCKPIT.</a:t>
            </a:r>
            <a:endParaRPr/>
          </a:p>
        </p:txBody>
      </p:sp>
      <p:sp>
        <p:nvSpPr>
          <p:cNvPr id="30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773" dur="indefinite" restart="never" nodeType="tmRoot">
          <p:childTnLst>
            <p:seq>
              <p:cTn id="774" dur="indefinite" nodeType="mainSeq">
                <p:childTnLst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91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91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91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91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62" name="Picture 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86080" y="1567440"/>
            <a:ext cx="6018480" cy="460908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1600200" y="1676520"/>
            <a:ext cx="2529360" cy="63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12 VOLT BATTERY</a:t>
            </a:r>
            <a:endParaRPr/>
          </a:p>
        </p:txBody>
      </p:sp>
      <p:sp>
        <p:nvSpPr>
          <p:cNvPr id="64" name="CustomShape 3"/>
          <p:cNvSpPr/>
          <p:nvPr/>
        </p:nvSpPr>
        <p:spPr>
          <a:xfrm>
            <a:off x="6477120" y="5725800"/>
            <a:ext cx="1065240" cy="63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23 LBS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  <p:pic>
        <p:nvPicPr>
          <p:cNvPr id="307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752480"/>
            <a:ext cx="7354800" cy="396108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6248520" y="4903920"/>
            <a:ext cx="455760" cy="3794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309" name="CustomShape 3"/>
          <p:cNvSpPr/>
          <p:nvPr/>
        </p:nvSpPr>
        <p:spPr>
          <a:xfrm>
            <a:off x="6682320" y="4785480"/>
            <a:ext cx="1685880" cy="637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ALTERNATE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STATIC</a:t>
            </a:r>
            <a:endParaRPr/>
          </a:p>
        </p:txBody>
      </p:sp>
    </p:spTree>
  </p:cSld>
  <p:timing>
    <p:tnLst>
      <p:par>
        <p:cTn id="791" dur="indefinite" restart="never" nodeType="tmRoot">
          <p:childTnLst>
            <p:seq>
              <p:cTn id="7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CONSTRUCTION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OUTLET VENT CONNECTS THE STATIC SOURCE DIRECTLY TO THE ANEROID CAPSULE.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CAPILLARY TUBE ALLOWS AIR TO METER VERY SLOWLY INTO THE INSTRUMENT CASE.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QUICK CHANGE IN PRESSURE INSIDE THE ANEROID CAPSULE IS COMPARED TO THE SLOW CHANGE IN PRESSURE WITHIN THE INSTRUMENT CASE. </a:t>
            </a:r>
            <a:endParaRPr/>
          </a:p>
        </p:txBody>
      </p:sp>
      <p:sp>
        <p:nvSpPr>
          <p:cNvPr id="31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700">
                <a:solidFill>
                  <a:srgbClr val="ffffff"/>
                </a:solidFill>
                <a:latin typeface="Arial"/>
              </a:rPr>
              <a:t>VERTICAL SPEED INDICATOR</a:t>
            </a:r>
            <a:endParaRPr/>
          </a:p>
        </p:txBody>
      </p:sp>
    </p:spTree>
  </p:cSld>
  <p:timing>
    <p:tnLst>
      <p:par>
        <p:cTn id="793" dur="indefinite" restart="never" nodeType="tmRoot">
          <p:childTnLst>
            <p:seq>
              <p:cTn id="794" dur="indefinite" nodeType="mainSeq">
                <p:childTnLst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92" end="2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92" end="2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INFORMATION IS TRANSMITTED BY A LINKAGE TO A DIAL ON THE INSTRUMENT.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WITH A DECREASE IN ALTITUDE THE ANEROID EXPANDS, RESULTING IN A NEGATIVE VERTICAL SPEED.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WITH A GAIN IN ALTITUDE THE ANEROID COLAPSES, RESULTING IN A POSITIVE VERTICAL SPEED.</a:t>
            </a:r>
            <a:endParaRPr/>
          </a:p>
        </p:txBody>
      </p:sp>
      <p:sp>
        <p:nvSpPr>
          <p:cNvPr id="31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700">
                <a:solidFill>
                  <a:srgbClr val="ffffff"/>
                </a:solidFill>
                <a:latin typeface="Arial"/>
              </a:rPr>
              <a:t>VERTICAL SPEED INDICATOR</a:t>
            </a:r>
            <a:endParaRPr/>
          </a:p>
        </p:txBody>
      </p:sp>
    </p:spTree>
  </p:cSld>
  <p:timing>
    <p:tnLst>
      <p:par>
        <p:cTn id="803" dur="indefinite" restart="never" nodeType="tmRoot">
          <p:childTnLst>
            <p:seq>
              <p:cTn id="804" dur="indefinite" nodeType="mainSeq">
                <p:childTnLst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56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56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700">
                <a:solidFill>
                  <a:srgbClr val="ffffff"/>
                </a:solidFill>
                <a:latin typeface="Arial"/>
              </a:rPr>
              <a:t>VERTICAL SPEED INDICATOR</a:t>
            </a:r>
            <a:endParaRPr/>
          </a:p>
        </p:txBody>
      </p:sp>
      <p:pic>
        <p:nvPicPr>
          <p:cNvPr id="31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38280" y="1818000"/>
            <a:ext cx="4116600" cy="388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3" dur="indefinite" restart="never" nodeType="tmRoot">
          <p:childTnLst>
            <p:seq>
              <p:cTn id="8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700">
                <a:solidFill>
                  <a:srgbClr val="ffffff"/>
                </a:solidFill>
                <a:latin typeface="Arial"/>
              </a:rPr>
              <a:t>VERTICAL SPEED INDICATOR</a:t>
            </a:r>
            <a:endParaRPr/>
          </a:p>
        </p:txBody>
      </p:sp>
      <p:pic>
        <p:nvPicPr>
          <p:cNvPr id="31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295280"/>
            <a:ext cx="6094440" cy="507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5" dur="indefinite" restart="never" nodeType="tmRoot">
          <p:childTnLst>
            <p:seq>
              <p:cTn id="8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ERRORS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LAG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A CHANGE IN ALTITUDE MUST OCCUR BEFORE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THE VSI WILL REGISTER A CHANGE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THERE CAN BE A 6 – 9 SECOND LAG ASSOCIATED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WITH THE VSI.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9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700">
                <a:solidFill>
                  <a:srgbClr val="ffffff"/>
                </a:solidFill>
                <a:latin typeface="Arial"/>
              </a:rPr>
              <a:t>VERTICAL SPEED INDICATOR</a:t>
            </a:r>
            <a:endParaRPr/>
          </a:p>
        </p:txBody>
      </p:sp>
    </p:spTree>
  </p:cSld>
  <p:timing>
    <p:tnLst>
      <p:par>
        <p:cTn id="817" dur="indefinite" restart="never" nodeType="tmRoot">
          <p:childTnLst>
            <p:seq>
              <p:cTn id="818" dur="indefinite" nodeType="mainSeq">
                <p:childTnLst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GYROSCOPE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ROTOR, OR SPINNING WHEEL ROTATING AT HIGH SPEED IN A GIMBALED MOUNTING.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ITS AXLE CAN BE POINTED IN ANY DIRECTION.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TURN COODINATOR, ATTITUDE INDICATOR AND HEADING INDICATOR INCORPORATE GYROS.</a:t>
            </a:r>
            <a:endParaRPr/>
          </a:p>
        </p:txBody>
      </p:sp>
      <p:sp>
        <p:nvSpPr>
          <p:cNvPr id="32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</p:spTree>
  </p:cSld>
  <p:timing>
    <p:tnLst>
      <p:par>
        <p:cTn id="827" dur="indefinite" restart="never" nodeType="tmRoot">
          <p:childTnLst>
            <p:seq>
              <p:cTn id="828" dur="indefinite" nodeType="mainSeq">
                <p:childTnLst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  <p:pic>
        <p:nvPicPr>
          <p:cNvPr id="323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33720" y="1687320"/>
            <a:ext cx="4875480" cy="437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7" dur="indefinite" restart="never" nodeType="tmRoot">
          <p:childTnLst>
            <p:seq>
              <p:cTn id="8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GYROSCOPE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PLANE OF ROTATION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SPIN AXIS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INNER GIMBAL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OUTER GIMBAL</a:t>
            </a:r>
            <a:endParaRPr/>
          </a:p>
        </p:txBody>
      </p:sp>
      <p:sp>
        <p:nvSpPr>
          <p:cNvPr id="32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</p:spTree>
  </p:cSld>
  <p:timing>
    <p:tnLst>
      <p:par>
        <p:cTn id="839" dur="indefinite" restart="never" nodeType="tmRoot">
          <p:childTnLst>
            <p:seq>
              <p:cTn id="840" dur="indefinite" nodeType="mainSeq">
                <p:childTnLst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5" fill="hold">
                      <p:stCondLst>
                        <p:cond delay="indefinite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  <p:pic>
        <p:nvPicPr>
          <p:cNvPr id="32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676520"/>
            <a:ext cx="6445080" cy="4189680"/>
          </a:xfrm>
          <a:prstGeom prst="rect">
            <a:avLst/>
          </a:prstGeom>
          <a:ln w="9360"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3537720" y="1741680"/>
            <a:ext cx="1947240" cy="19580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329" name="CustomShape 3"/>
          <p:cNvSpPr/>
          <p:nvPr/>
        </p:nvSpPr>
        <p:spPr>
          <a:xfrm>
            <a:off x="3603240" y="3962520"/>
            <a:ext cx="1816560" cy="17564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330" name="CustomShape 4"/>
          <p:cNvSpPr/>
          <p:nvPr/>
        </p:nvSpPr>
        <p:spPr>
          <a:xfrm>
            <a:off x="1589400" y="3994920"/>
            <a:ext cx="1816560" cy="17564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</p:spTree>
  </p:cSld>
  <p:timing>
    <p:tnLst>
      <p:par>
        <p:cTn id="853" dur="indefinite" restart="never" nodeType="tmRoot">
          <p:childTnLst>
            <p:seq>
              <p:cTn id="8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24 VOLT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24 VOLT BATTERY POWERS A 28 VOLT ALTERNATOR / GENERATOR ELECTRICAL SYSTEM.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HIGHER COLD CRANKING AMPS (CCA) MAKE COLD WEATHER STARTING EASIER.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HIGHER COST / THINNER WIRE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(HIGHER GAUGE)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HEAVIER BATTERY / LIGHTER WIRING.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CESSNA TRANSITIONED TO 24 / 28 VOLT in 1977.</a:t>
            </a:r>
            <a:endParaRPr/>
          </a:p>
        </p:txBody>
      </p:sp>
      <p:sp>
        <p:nvSpPr>
          <p:cNvPr id="6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79" end="2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79" end="2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79" end="2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79" end="2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GYROSCOPIC INERTIA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“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RIGIDITY IN SPACE”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IS THE TENDANCY OF A ROTATING BODY IF UNDISTURBED TO MAINTAIN ITS PLANE OF ROTATION.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2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</p:spTree>
  </p:cSld>
  <p:timing>
    <p:tnLst>
      <p:par>
        <p:cTn id="855" dur="indefinite" restart="never" nodeType="tmRoot">
          <p:childTnLst>
            <p:seq>
              <p:cTn id="8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PRECESSION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TENDANCY OF A ROTATING BODY, WHEN A FORCE IS APPLIED TO CHANGE ITS PLANE OF ROTATION, THAT THE RESULTANT FORCE ACTS 90° IN THE DIRECTION OF ROTATION.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4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</p:spTree>
  </p:cSld>
  <p:timing>
    <p:tnLst>
      <p:par>
        <p:cTn id="857" dur="indefinite" restart="never" nodeType="tmRoot">
          <p:childTnLst>
            <p:seq>
              <p:cTn id="8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  <p:pic>
        <p:nvPicPr>
          <p:cNvPr id="33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6520" y="1317240"/>
            <a:ext cx="5865840" cy="502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9" dur="indefinite" restart="never" nodeType="tmRoot">
          <p:childTnLst>
            <p:seq>
              <p:cTn id="8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POWER SOURCES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GYROSCOPIC INSTRUMENTS REQUIRE A POWER SOURCE TO SPIN THE GYROS: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VACUUM SYSTEM – VENTURI TUBE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VACUUM SYSTEM – ENGINE DRIVEN PUMP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ELECTRICAL SYSTEM </a:t>
            </a:r>
            <a:endParaRPr/>
          </a:p>
        </p:txBody>
      </p:sp>
      <p:sp>
        <p:nvSpPr>
          <p:cNvPr id="33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</p:spTree>
  </p:cSld>
  <p:timing>
    <p:tnLst>
      <p:par>
        <p:cTn id="861" dur="indefinite" restart="never" nodeType="tmRoot">
          <p:childTnLst>
            <p:seq>
              <p:cTn id="862" dur="indefinite" nodeType="mainSeq">
                <p:childTnLst>
                  <p:par>
                    <p:cTn id="863" fill="hold">
                      <p:stCondLst>
                        <p:cond delay="indefinite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  <p:pic>
        <p:nvPicPr>
          <p:cNvPr id="3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0720" y="1447920"/>
            <a:ext cx="7313760" cy="4875480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1401840" y="5770080"/>
            <a:ext cx="239148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cc0000"/>
                </a:solidFill>
                <a:latin typeface="Arial Black"/>
              </a:rPr>
              <a:t>VENTURI TUBES</a:t>
            </a:r>
            <a:endParaRPr/>
          </a:p>
        </p:txBody>
      </p:sp>
    </p:spTree>
  </p:cSld>
  <p:timing>
    <p:tnLst>
      <p:par>
        <p:cTn id="875" dur="indefinite" restart="never" nodeType="tmRoot">
          <p:childTnLst>
            <p:seq>
              <p:cTn id="8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  <p:pic>
        <p:nvPicPr>
          <p:cNvPr id="34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5040" y="2133720"/>
            <a:ext cx="8796960" cy="327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7" dur="indefinite" restart="never" nodeType="tmRoot">
          <p:childTnLst>
            <p:seq>
              <p:cTn id="8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VENTURI TUBE VACUUM SYSTEM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SIMPLE AND INEXPENSIVE.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EFFICIENCY IS DEPENDANT UPON THE AIRSPEED OF THE AIRCRAFT.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CREATES PARASITIC DRAG. </a:t>
            </a:r>
            <a:endParaRPr/>
          </a:p>
        </p:txBody>
      </p:sp>
      <p:sp>
        <p:nvSpPr>
          <p:cNvPr id="34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</p:spTree>
  </p:cSld>
  <p:timing>
    <p:tnLst>
      <p:par>
        <p:cTn id="879" dur="indefinite" restart="never" nodeType="tmRoot">
          <p:childTnLst>
            <p:seq>
              <p:cTn id="880" dur="indefinite" nodeType="mainSeq">
                <p:childTnLst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28600" y="83808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ENGINE DRIVEN VACUUM SYSTEM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OPERATES AS SOON AS THE ENGINE STARTS.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EFFICIENCY IS DEPENDANT UPON ENGINE RPM.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LOW RPM = LOW TO NO VACUUM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ENGINE FAILURE = NO VACUUM</a:t>
            </a:r>
            <a:endParaRPr/>
          </a:p>
        </p:txBody>
      </p:sp>
      <p:sp>
        <p:nvSpPr>
          <p:cNvPr id="34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</p:spTree>
  </p:cSld>
  <p:timing>
    <p:tnLst>
      <p:par>
        <p:cTn id="889" dur="indefinite" restart="never" nodeType="tmRoot">
          <p:childTnLst>
            <p:seq>
              <p:cTn id="890" dur="indefinite" nodeType="mainSeq">
                <p:childTnLst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9" fill="hold">
                      <p:stCondLst>
                        <p:cond delay="indefinite"/>
                      </p:stCondLst>
                      <p:childTnLst>
                        <p:par>
                          <p:cTn id="900" fill="hold">
                            <p:stCondLst>
                              <p:cond delay="0"/>
                            </p:stCondLst>
                            <p:childTnLst>
                              <p:par>
                                <p:cTn id="9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ENGINE DRIVEN VACUUM SYSTEM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VACUUM GAUGE SHOWS RELATIVE DIFFERENCE BETWEEN OUTSIDE AIR PRESSURE AND VACUUM PRESSURE IN THE SYSTEM.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OPERATES AT 4 – 6” HG.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TOO HIGH A VACUUM CAUSES EXCESSIVE WEAR OF THE GYRO BEARINGS.</a:t>
            </a:r>
            <a:endParaRPr/>
          </a:p>
        </p:txBody>
      </p:sp>
      <p:sp>
        <p:nvSpPr>
          <p:cNvPr id="349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</p:spTree>
  </p:cSld>
  <p:timing>
    <p:tnLst>
      <p:par>
        <p:cTn id="903" dur="indefinite" restart="never" nodeType="tmRoot">
          <p:childTnLst>
            <p:seq>
              <p:cTn id="904" dur="indefinite" nodeType="mainSeq">
                <p:childTnLst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  <p:pic>
        <p:nvPicPr>
          <p:cNvPr id="351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2960" y="1600200"/>
            <a:ext cx="8606520" cy="441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3" dur="indefinite" restart="never" nodeType="tmRoot">
          <p:childTnLst>
            <p:seq>
              <p:cTn id="9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6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5120" y="1447920"/>
            <a:ext cx="5637240" cy="4910040"/>
          </a:xfrm>
          <a:prstGeom prst="rect">
            <a:avLst/>
          </a:prstGeom>
          <a:ln>
            <a:noFill/>
          </a:ln>
        </p:spPr>
      </p:pic>
      <p:sp>
        <p:nvSpPr>
          <p:cNvPr id="69" name="CustomShape 2"/>
          <p:cNvSpPr/>
          <p:nvPr/>
        </p:nvSpPr>
        <p:spPr>
          <a:xfrm>
            <a:off x="5105520" y="1490400"/>
            <a:ext cx="2529360" cy="63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24 VOLT BATTERY</a:t>
            </a:r>
            <a:endParaRPr/>
          </a:p>
        </p:txBody>
      </p:sp>
      <p:sp>
        <p:nvSpPr>
          <p:cNvPr id="70" name="CustomShape 3"/>
          <p:cNvSpPr/>
          <p:nvPr/>
        </p:nvSpPr>
        <p:spPr>
          <a:xfrm>
            <a:off x="2057400" y="5889240"/>
            <a:ext cx="111996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30 LBS</a:t>
            </a:r>
            <a:endParaRPr/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VACUUM GYROS</a:t>
            </a:r>
            <a:endParaRPr/>
          </a:p>
        </p:txBody>
      </p:sp>
      <p:pic>
        <p:nvPicPr>
          <p:cNvPr id="35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676520"/>
            <a:ext cx="6445080" cy="4189680"/>
          </a:xfrm>
          <a:prstGeom prst="rect">
            <a:avLst/>
          </a:prstGeom>
          <a:ln w="9360">
            <a:noFill/>
          </a:ln>
        </p:spPr>
      </p:pic>
      <p:sp>
        <p:nvSpPr>
          <p:cNvPr id="354" name="CustomShape 2"/>
          <p:cNvSpPr/>
          <p:nvPr/>
        </p:nvSpPr>
        <p:spPr>
          <a:xfrm>
            <a:off x="3537720" y="1741680"/>
            <a:ext cx="1947240" cy="19580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355" name="CustomShape 3"/>
          <p:cNvSpPr/>
          <p:nvPr/>
        </p:nvSpPr>
        <p:spPr>
          <a:xfrm>
            <a:off x="3603240" y="3962520"/>
            <a:ext cx="1816560" cy="17564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</p:spTree>
  </p:cSld>
  <p:timing>
    <p:tnLst>
      <p:par>
        <p:cTn id="915" dur="indefinite" restart="never" nodeType="tmRoot">
          <p:childTnLst>
            <p:seq>
              <p:cTn id="9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  <p:pic>
        <p:nvPicPr>
          <p:cNvPr id="35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545840"/>
            <a:ext cx="6018480" cy="4513320"/>
          </a:xfrm>
          <a:prstGeom prst="rect">
            <a:avLst/>
          </a:prstGeom>
          <a:ln>
            <a:noFill/>
          </a:ln>
        </p:spPr>
      </p:pic>
      <p:sp>
        <p:nvSpPr>
          <p:cNvPr id="358" name="CustomShape 2"/>
          <p:cNvSpPr/>
          <p:nvPr/>
        </p:nvSpPr>
        <p:spPr>
          <a:xfrm>
            <a:off x="1791000" y="1764000"/>
            <a:ext cx="22039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cc0000"/>
                </a:solidFill>
                <a:latin typeface="Arial Black"/>
              </a:rPr>
              <a:t>VACUUM PUMP</a:t>
            </a:r>
            <a:endParaRPr/>
          </a:p>
        </p:txBody>
      </p:sp>
    </p:spTree>
  </p:cSld>
  <p:timing>
    <p:tnLst>
      <p:par>
        <p:cTn id="917" dur="indefinite" restart="never" nodeType="tmRoot">
          <p:childTnLst>
            <p:seq>
              <p:cTn id="9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ELECTRIC GYROS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USED IN AIRCRAFT FLOWN AT HIGH ALTITUDES WHERE AIR PRESSURE IS TOO LOW TO RUN A VACUUM SYSTEM.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FOR REDUNDANCY IT IS COMMON PRACTICE TO USE A COMBINATION OF ELECTRIC AND VACUUM DRIVEN GYROS IN CASE OF A SYSTEM FAILURE.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0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</p:spTree>
  </p:cSld>
  <p:timing>
    <p:tnLst>
      <p:par>
        <p:cTn id="919" dur="indefinite" restart="never" nodeType="tmRoot">
          <p:childTnLst>
            <p:seq>
              <p:cTn id="920" dur="indefinite" nodeType="mainSeq">
                <p:childTnLst>
                  <p:par>
                    <p:cTn id="921" fill="hold">
                      <p:stCondLst>
                        <p:cond delay="indefinite"/>
                      </p:stCondLst>
                      <p:childTnLst>
                        <p:par>
                          <p:cTn id="922" fill="hold">
                            <p:stCondLst>
                              <p:cond delay="0"/>
                            </p:stCondLst>
                            <p:childTnLst>
                              <p:par>
                                <p:cTn id="9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23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GYROS</a:t>
            </a:r>
            <a:endParaRPr/>
          </a:p>
        </p:txBody>
      </p:sp>
      <p:pic>
        <p:nvPicPr>
          <p:cNvPr id="36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676520"/>
            <a:ext cx="6445080" cy="4189680"/>
          </a:xfrm>
          <a:prstGeom prst="rect">
            <a:avLst/>
          </a:prstGeom>
          <a:ln w="9360">
            <a:noFill/>
          </a:ln>
        </p:spPr>
      </p:pic>
      <p:sp>
        <p:nvSpPr>
          <p:cNvPr id="363" name="CustomShape 2"/>
          <p:cNvSpPr/>
          <p:nvPr/>
        </p:nvSpPr>
        <p:spPr>
          <a:xfrm>
            <a:off x="1589400" y="3962520"/>
            <a:ext cx="1816560" cy="17564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</p:spTree>
  </p:cSld>
  <p:timing>
    <p:tnLst>
      <p:par>
        <p:cTn id="925" dur="indefinite" restart="never" nodeType="tmRoot">
          <p:childTnLst>
            <p:seq>
              <p:cTn id="9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HEADING INDICATOR</a:t>
            </a:r>
            <a:endParaRPr/>
          </a:p>
        </p:txBody>
      </p:sp>
      <p:pic>
        <p:nvPicPr>
          <p:cNvPr id="365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14600" y="1730880"/>
            <a:ext cx="4189680" cy="420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27" dur="indefinite" restart="never" nodeType="tmRoot">
          <p:childTnLst>
            <p:seq>
              <p:cTn id="9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CONSTRUCTION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GYRO WHEEL IS MOUNTED VERTICALLY AND SPINS ABOUT A HORIZONTAL AXIS AT APPROXIMATELY 12,000 RPM –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DIRECTIONAL GYRO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 OBEYS THE GYROSCOPIC PRINCIPAL OF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RIGIDITY IN SPACE.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HEADING INDICATOR</a:t>
            </a:r>
            <a:endParaRPr/>
          </a:p>
        </p:txBody>
      </p:sp>
    </p:spTree>
  </p:cSld>
  <p:timing>
    <p:tnLst>
      <p:par>
        <p:cTn id="929" dur="indefinite" restart="never" nodeType="tmRoot">
          <p:childTnLst>
            <p:seq>
              <p:cTn id="930" dur="indefinite" nodeType="mainSeq">
                <p:childTnLst>
                  <p:par>
                    <p:cTn id="931" fill="hold">
                      <p:stCondLst>
                        <p:cond delay="indefinite"/>
                      </p:stCondLst>
                      <p:childTnLst>
                        <p:par>
                          <p:cTn id="932" fill="hold">
                            <p:stCondLst>
                              <p:cond delay="0"/>
                            </p:stCondLst>
                            <p:childTnLst>
                              <p:par>
                                <p:cTn id="9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HEADING INDICATOR</a:t>
            </a:r>
            <a:endParaRPr/>
          </a:p>
        </p:txBody>
      </p:sp>
      <p:pic>
        <p:nvPicPr>
          <p:cNvPr id="369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5120" y="1676520"/>
            <a:ext cx="5420160" cy="457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5" dur="indefinite" restart="never" nodeType="tmRoot">
          <p:childTnLst>
            <p:seq>
              <p:cTn id="9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GYRO IS MOUNTED IN AN INNER GIMBAL RING ROTATING FREELY ABOUT THE HORIZONTAL AXIS.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INNER GIMBAL RING IS MOUNTED IN AN OUTER GIMBAL RING WHICH IS GEARED TO THE COMPASS CARD.</a:t>
            </a:r>
            <a:endParaRPr/>
          </a:p>
        </p:txBody>
      </p:sp>
      <p:sp>
        <p:nvSpPr>
          <p:cNvPr id="37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HEADING INDICATOR</a:t>
            </a:r>
            <a:endParaRPr/>
          </a:p>
        </p:txBody>
      </p:sp>
    </p:spTree>
  </p:cSld>
  <p:timing>
    <p:tnLst>
      <p:par>
        <p:cTn id="937" dur="indefinite" restart="never" nodeType="tmRoot">
          <p:childTnLst>
            <p:seq>
              <p:cTn id="938" dur="indefinite" nodeType="mainSeq">
                <p:childTnLst>
                  <p:par>
                    <p:cTn id="939" fill="hold">
                      <p:stCondLst>
                        <p:cond delay="indefinite"/>
                      </p:stCondLst>
                      <p:childTnLst>
                        <p:par>
                          <p:cTn id="940" fill="hold">
                            <p:stCondLst>
                              <p:cond delay="0"/>
                            </p:stCondLst>
                            <p:childTnLst>
                              <p:par>
                                <p:cTn id="9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LIMITATIONS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GYRO IS NOT NORTH SEEKING AND MUST BE SYNCHRONIZED TO THE MAGNETIC COMPASS.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“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PRECESSION ERROR”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IS CAUSED BY GYRO FRICTION RESULTING IN A 3° ERROR EVERY 15 MINUTES.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7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HEADING INDICATOR</a:t>
            </a:r>
            <a:endParaRPr/>
          </a:p>
        </p:txBody>
      </p:sp>
    </p:spTree>
  </p:cSld>
  <p:timing>
    <p:tnLst>
      <p:par>
        <p:cTn id="943" dur="indefinite" restart="never" nodeType="tmRoot">
          <p:childTnLst>
            <p:seq>
              <p:cTn id="944" dur="indefinite" nodeType="mainSeq">
                <p:childTnLst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228600" y="129528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LIMITATIONS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“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APPARENT PRECESSION”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, DUE TO THE ROTATION OF THE EARTH, (VARIED BY LATITUDE) CAN CREATE 15° ERRORS PER HOUR AT THE POLES AND ZERO ERROR AT THE EQUATOR.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HEADING INDICATORS CAN REMAIN FUNCTIONAL IN BANKS, CLIMBS, AND DESCENTS OF UP TO 85°.</a:t>
            </a:r>
            <a:endParaRPr/>
          </a:p>
        </p:txBody>
      </p:sp>
      <p:sp>
        <p:nvSpPr>
          <p:cNvPr id="37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HEADING INDICATOR</a:t>
            </a:r>
            <a:endParaRPr/>
          </a:p>
        </p:txBody>
      </p:sp>
    </p:spTree>
  </p:cSld>
  <p:timing>
    <p:tnLst>
      <p:par>
        <p:cTn id="949" dur="indefinite" restart="never" nodeType="tmRoot">
          <p:childTnLst>
            <p:seq>
              <p:cTn id="950" dur="indefinite" nodeType="mainSeq">
                <p:childTnLst>
                  <p:par>
                    <p:cTn id="951" fill="hold">
                      <p:stCondLst>
                        <p:cond delay="indefinite"/>
                      </p:stCondLst>
                      <p:childTnLst>
                        <p:par>
                          <p:cTn id="952" fill="hold">
                            <p:stCondLst>
                              <p:cond delay="0"/>
                            </p:stCondLst>
                            <p:childTnLst>
                              <p:par>
                                <p:cTn id="9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53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SOLENOID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(RELAY)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COIL OF WIRE WHICH BECOMES AN ELECTROMAGNET WHEN AN ELECTRICAL CURRENT PASSES THROUGH IT.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SWITCH THAT CAN BE TURNED ON AND OFF.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SOLENOIDS ISOLATE ITEMS FROM THE REST OF THE ELECTRICAL SYSTEM.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CESSA 172: BATTERY, STARTER, ALTERNATOR, EXTERNAL POWER.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72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75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75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75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685440"/>
            <a:ext cx="7990920" cy="54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5" dur="indefinite" restart="never" nodeType="tmRoot">
          <p:childTnLst>
            <p:seq>
              <p:cTn id="9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5360" y="640080"/>
            <a:ext cx="8008920" cy="54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7" dur="indefinite" restart="never" nodeType="tmRoot">
          <p:childTnLst>
            <p:seq>
              <p:cTn id="9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640080"/>
            <a:ext cx="7981560" cy="54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9" dur="indefinite" restart="never" nodeType="tmRoot">
          <p:childTnLst>
            <p:seq>
              <p:cTn id="9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640080"/>
            <a:ext cx="7954200" cy="54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61" dur="indefinite" restart="never" nodeType="tmRoot">
          <p:childTnLst>
            <p:seq>
              <p:cTn id="9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52280" y="22896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HEADING INDICATOR</a:t>
            </a:r>
            <a:endParaRPr/>
          </a:p>
        </p:txBody>
      </p:sp>
      <p:sp>
        <p:nvSpPr>
          <p:cNvPr id="381" name="CustomShape 2"/>
          <p:cNvSpPr/>
          <p:nvPr/>
        </p:nvSpPr>
        <p:spPr>
          <a:xfrm>
            <a:off x="228960" y="5943600"/>
            <a:ext cx="8685360" cy="53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APPARENT PRECESSION  = 15 sin latitude deg / hour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188720"/>
            <a:ext cx="7241040" cy="45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63" dur="indefinite" restart="never" nodeType="tmRoot">
          <p:childTnLst>
            <p:seq>
              <p:cTn id="9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ATTITUDE INDICATOR</a:t>
            </a:r>
            <a:endParaRPr/>
          </a:p>
        </p:txBody>
      </p:sp>
      <p:pic>
        <p:nvPicPr>
          <p:cNvPr id="38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90920" y="1752480"/>
            <a:ext cx="4170600" cy="413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65" dur="indefinite" restart="never" nodeType="tmRoot">
          <p:childTnLst>
            <p:seq>
              <p:cTn id="9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CONSTRUCTION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GYRO WHEEL IS MOUNTED HORIZONTALLY AND SPINS ABOUT A VERTICAL AXIS –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VERTICAL GYRO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GYRO SPEED IS APPROXIMATELY 10,000 – 18,000 RPM, DEPENDING UPON MANUFACTURER.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 OBEYS THE GYROSCOPIC PRINCIPAL OF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RIGIDITY IN SPACE.</a:t>
            </a:r>
            <a:endParaRPr/>
          </a:p>
        </p:txBody>
      </p:sp>
      <p:sp>
        <p:nvSpPr>
          <p:cNvPr id="38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ATTITUDE INDICATOR</a:t>
            </a:r>
            <a:endParaRPr/>
          </a:p>
        </p:txBody>
      </p:sp>
    </p:spTree>
  </p:cSld>
  <p:timing>
    <p:tnLst>
      <p:par>
        <p:cTn id="967" dur="indefinite" restart="never" nodeType="tmRoot">
          <p:childTnLst>
            <p:seq>
              <p:cTn id="968" dur="indefinite" nodeType="mainSeq">
                <p:childTnLst>
                  <p:par>
                    <p:cTn id="969" fill="hold">
                      <p:stCondLst>
                        <p:cond delay="indefinite"/>
                      </p:stCondLst>
                      <p:childTnLst>
                        <p:par>
                          <p:cTn id="970" fill="hold">
                            <p:stCondLst>
                              <p:cond delay="0"/>
                            </p:stCondLst>
                            <p:childTnLst>
                              <p:par>
                                <p:cTn id="9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3" fill="hold">
                      <p:stCondLst>
                        <p:cond delay="indefinite"/>
                      </p:stCondLst>
                      <p:childTnLst>
                        <p:par>
                          <p:cTn id="974" fill="hold">
                            <p:stCondLst>
                              <p:cond delay="0"/>
                            </p:stCondLst>
                            <p:childTnLst>
                              <p:par>
                                <p:cTn id="9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GYRO IS MOUNTED IN A UNIVERSAL GIMBAL RING SYSTEM ALLOWING THE ROTOR TO ALWAYS SPIN HORIZONTAL TO THE HORIZON.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HORIZON BAR IS ATTATCHED BY A PIVOT ARM TO THE GIMBAL RING.</a:t>
            </a:r>
            <a:endParaRPr/>
          </a:p>
        </p:txBody>
      </p:sp>
      <p:sp>
        <p:nvSpPr>
          <p:cNvPr id="38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ATTITUDE INDICATOR</a:t>
            </a:r>
            <a:endParaRPr/>
          </a:p>
        </p:txBody>
      </p:sp>
    </p:spTree>
  </p:cSld>
  <p:timing>
    <p:tnLst>
      <p:par>
        <p:cTn id="977" dur="indefinite" restart="never" nodeType="tmRoot">
          <p:childTnLst>
            <p:seq>
              <p:cTn id="978" dur="indefinite" nodeType="mainSeq">
                <p:childTnLst>
                  <p:par>
                    <p:cTn id="979" fill="hold">
                      <p:stCondLst>
                        <p:cond delay="indefinite"/>
                      </p:stCondLst>
                      <p:childTnLst>
                        <p:par>
                          <p:cTn id="980" fill="hold">
                            <p:stCondLst>
                              <p:cond delay="0"/>
                            </p:stCondLst>
                            <p:childTnLst>
                              <p:par>
                                <p:cTn id="9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GYRO INSTRUMENTS</a:t>
            </a:r>
            <a:endParaRPr/>
          </a:p>
        </p:txBody>
      </p:sp>
      <p:pic>
        <p:nvPicPr>
          <p:cNvPr id="39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295280"/>
            <a:ext cx="6094440" cy="51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83" dur="indefinite" restart="never" nodeType="tmRoot">
          <p:childTnLst>
            <p:seq>
              <p:cTn id="9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MARKINGS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PITCH MARKINGS EVERY 10°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BANK MARKING AT 10° - 20° - 30° - 60° - 90°</a:t>
            </a:r>
            <a:endParaRPr/>
          </a:p>
        </p:txBody>
      </p:sp>
      <p:sp>
        <p:nvSpPr>
          <p:cNvPr id="392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ATTITUDE INDICATOR</a:t>
            </a:r>
            <a:endParaRPr/>
          </a:p>
        </p:txBody>
      </p:sp>
    </p:spTree>
  </p:cSld>
  <p:timing>
    <p:tnLst>
      <p:par>
        <p:cTn id="985" dur="indefinite" restart="never" nodeType="tmRoot">
          <p:childTnLst>
            <p:seq>
              <p:cTn id="986" dur="indefinite" nodeType="mainSeq">
                <p:childTnLst>
                  <p:par>
                    <p:cTn id="987" fill="hold">
                      <p:stCondLst>
                        <p:cond delay="indefinite"/>
                      </p:stCondLst>
                      <p:childTnLst>
                        <p:par>
                          <p:cTn id="988" fill="hold">
                            <p:stCondLst>
                              <p:cond delay="0"/>
                            </p:stCondLst>
                            <p:childTnLst>
                              <p:par>
                                <p:cTn id="9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731520"/>
            <a:ext cx="843048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ATTITUDE INDICATOR</a:t>
            </a:r>
            <a:endParaRPr/>
          </a:p>
        </p:txBody>
      </p:sp>
      <p:pic>
        <p:nvPicPr>
          <p:cNvPr id="39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90920" y="1752480"/>
            <a:ext cx="4170600" cy="4135320"/>
          </a:xfrm>
          <a:prstGeom prst="rect">
            <a:avLst/>
          </a:prstGeom>
          <a:ln>
            <a:noFill/>
          </a:ln>
        </p:spPr>
      </p:pic>
      <p:sp>
        <p:nvSpPr>
          <p:cNvPr id="395" name="CustomShape 2"/>
          <p:cNvSpPr/>
          <p:nvPr/>
        </p:nvSpPr>
        <p:spPr>
          <a:xfrm>
            <a:off x="5401440" y="2845800"/>
            <a:ext cx="4392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Arial Black"/>
              </a:rPr>
              <a:t>60°</a:t>
            </a:r>
            <a:endParaRPr/>
          </a:p>
        </p:txBody>
      </p:sp>
      <p:sp>
        <p:nvSpPr>
          <p:cNvPr id="396" name="CustomShape 3"/>
          <p:cNvSpPr/>
          <p:nvPr/>
        </p:nvSpPr>
        <p:spPr>
          <a:xfrm>
            <a:off x="5095440" y="2635920"/>
            <a:ext cx="4392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Arial Black"/>
              </a:rPr>
              <a:t>30°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4871520" y="2451240"/>
            <a:ext cx="4392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Arial Black"/>
              </a:rPr>
              <a:t>20°</a:t>
            </a:r>
            <a:endParaRPr/>
          </a:p>
        </p:txBody>
      </p:sp>
      <p:sp>
        <p:nvSpPr>
          <p:cNvPr id="398" name="CustomShape 5"/>
          <p:cNvSpPr/>
          <p:nvPr/>
        </p:nvSpPr>
        <p:spPr>
          <a:xfrm>
            <a:off x="4647600" y="2279520"/>
            <a:ext cx="4392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Arial Black"/>
              </a:rPr>
              <a:t>10°</a:t>
            </a:r>
            <a:endParaRPr/>
          </a:p>
        </p:txBody>
      </p:sp>
      <p:sp>
        <p:nvSpPr>
          <p:cNvPr id="399" name="CustomShape 6"/>
          <p:cNvSpPr/>
          <p:nvPr/>
        </p:nvSpPr>
        <p:spPr>
          <a:xfrm>
            <a:off x="5870520" y="3344760"/>
            <a:ext cx="4392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Arial Black"/>
              </a:rPr>
              <a:t>90°</a:t>
            </a:r>
            <a:endParaRPr/>
          </a:p>
        </p:txBody>
      </p:sp>
      <p:sp>
        <p:nvSpPr>
          <p:cNvPr id="400" name="CustomShape 7"/>
          <p:cNvSpPr/>
          <p:nvPr/>
        </p:nvSpPr>
        <p:spPr>
          <a:xfrm>
            <a:off x="4838760" y="3240360"/>
            <a:ext cx="4392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 Black"/>
              </a:rPr>
              <a:t>10°</a:t>
            </a:r>
            <a:endParaRPr/>
          </a:p>
        </p:txBody>
      </p:sp>
      <p:sp>
        <p:nvSpPr>
          <p:cNvPr id="401" name="CustomShape 8"/>
          <p:cNvSpPr/>
          <p:nvPr/>
        </p:nvSpPr>
        <p:spPr>
          <a:xfrm>
            <a:off x="4838760" y="3055680"/>
            <a:ext cx="4392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 Black"/>
              </a:rPr>
              <a:t>20°</a:t>
            </a:r>
            <a:endParaRPr/>
          </a:p>
        </p:txBody>
      </p:sp>
      <p:sp>
        <p:nvSpPr>
          <p:cNvPr id="402" name="CustomShape 9"/>
          <p:cNvSpPr/>
          <p:nvPr/>
        </p:nvSpPr>
        <p:spPr>
          <a:xfrm>
            <a:off x="3508560" y="2646360"/>
            <a:ext cx="4392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Arial Black"/>
              </a:rPr>
              <a:t>45°</a:t>
            </a:r>
            <a:endParaRPr/>
          </a:p>
        </p:txBody>
      </p:sp>
    </p:spTree>
  </p:cSld>
  <p:timing>
    <p:tnLst>
      <p:par>
        <p:cTn id="991" dur="indefinite" restart="never" nodeType="tmRoot">
          <p:childTnLst>
            <p:seq>
              <p:cTn id="9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LIMITATIONS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VACUUM DRIVEN INSTRUMENTS HAVE PITCH LIMITS OF UP TO 60°, AND ROLL LIMITS OF UP TO 110°.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WHEN THESE LIMITS ARE EXCEEDED THE GYRO WILL TUMBLE CAUSING EXCESSIVE GYRO BEARING WEAR.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ROTOR WILL PRECESS BACK TO THE HORIZONTAL PLANE AT APPROXIMATELY 8° PER MINUTE.</a:t>
            </a:r>
            <a:endParaRPr/>
          </a:p>
        </p:txBody>
      </p:sp>
      <p:sp>
        <p:nvSpPr>
          <p:cNvPr id="404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ATTITUDE INDICATOR</a:t>
            </a:r>
            <a:endParaRPr/>
          </a:p>
        </p:txBody>
      </p:sp>
    </p:spTree>
  </p:cSld>
  <p:timing>
    <p:tnLst>
      <p:par>
        <p:cTn id="993" dur="indefinite" restart="never" nodeType="tmRoot">
          <p:childTnLst>
            <p:seq>
              <p:cTn id="994" dur="indefinite" nodeType="mainSeq">
                <p:childTnLst>
                  <p:par>
                    <p:cTn id="995" fill="hold">
                      <p:stCondLst>
                        <p:cond delay="indefinite"/>
                      </p:stCondLst>
                      <p:childTnLst>
                        <p:par>
                          <p:cTn id="996" fill="hold">
                            <p:stCondLst>
                              <p:cond delay="0"/>
                            </p:stCondLst>
                            <p:childTnLst>
                              <p:par>
                                <p:cTn id="9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77" end="2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9" fill="hold">
                      <p:stCondLst>
                        <p:cond delay="indefinite"/>
                      </p:stCondLst>
                      <p:childTnLst>
                        <p:par>
                          <p:cTn id="1000" fill="hold">
                            <p:stCondLst>
                              <p:cond delay="0"/>
                            </p:stCondLst>
                            <p:childTnLst>
                              <p:par>
                                <p:cTn id="10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77" end="2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731520"/>
            <a:ext cx="7963200" cy="54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03" dur="indefinite" restart="never" nodeType="tmRoot">
          <p:childTnLst>
            <p:seq>
              <p:cTn id="10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228600" y="91440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LIMITATIONS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PRECESSION ERRORS CAUSE A “PITCH UP” INDICATION WITH AN ACCELERATION, AND A “PITCH DOWN” INDICATION WITH A DECELERATION.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DURING A SKIDDING TURN, THE GYRO PRECESSES TO THE INSIDE OF THE TURN.  AFTER THE SKID, A BANK INDICATION TOWARDS THE SKID DIRECTION. 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0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ATTITUDE INDICATOR</a:t>
            </a:r>
            <a:endParaRPr/>
          </a:p>
        </p:txBody>
      </p:sp>
    </p:spTree>
  </p:cSld>
  <p:timing>
    <p:tnLst>
      <p:par>
        <p:cTn id="1005" dur="indefinite" restart="never" nodeType="tmRoot">
          <p:childTnLst>
            <p:seq>
              <p:cTn id="1006" dur="indefinite" nodeType="mainSeq">
                <p:childTnLst>
                  <p:par>
                    <p:cTn id="1007" fill="hold">
                      <p:stCondLst>
                        <p:cond delay="indefinite"/>
                      </p:stCondLst>
                      <p:childTnLst>
                        <p:par>
                          <p:cTn id="1008" fill="hold">
                            <p:stCondLst>
                              <p:cond delay="0"/>
                            </p:stCondLst>
                            <p:childTnLst>
                              <p:par>
                                <p:cTn id="10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72" end="2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&amp; BANK</a:t>
            </a:r>
            <a:endParaRPr/>
          </a:p>
        </p:txBody>
      </p:sp>
      <p:pic>
        <p:nvPicPr>
          <p:cNvPr id="40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38280" y="1600200"/>
            <a:ext cx="4363200" cy="434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1" dur="indefinite" restart="never" nodeType="tmRoot">
          <p:childTnLst>
            <p:seq>
              <p:cTn id="10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CONSTRUCTION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GYRO WHEEL IS MOUNTED VERTICALLY AND SPINS ABOUT A HORIZONTAL AXIS.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GYRO SPEED IS APPROXIMATELY 8,000 RPM.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 OBEYS THE PRINCIPAL OF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GYROSCOPIC PRECESSION.</a:t>
            </a:r>
            <a:endParaRPr/>
          </a:p>
        </p:txBody>
      </p:sp>
      <p:sp>
        <p:nvSpPr>
          <p:cNvPr id="41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&amp; BANK</a:t>
            </a:r>
            <a:endParaRPr/>
          </a:p>
        </p:txBody>
      </p:sp>
    </p:spTree>
  </p:cSld>
  <p:timing>
    <p:tnLst>
      <p:par>
        <p:cTn id="1013" dur="indefinite" restart="never" nodeType="tmRoot">
          <p:childTnLst>
            <p:seq>
              <p:cTn id="1014" dur="indefinite" nodeType="mainSeq">
                <p:childTnLst>
                  <p:par>
                    <p:cTn id="1015" fill="hold">
                      <p:stCondLst>
                        <p:cond delay="indefinite"/>
                      </p:stCondLst>
                      <p:childTnLst>
                        <p:par>
                          <p:cTn id="1016" fill="hold">
                            <p:stCondLst>
                              <p:cond delay="0"/>
                            </p:stCondLst>
                            <p:childTnLst>
                              <p:par>
                                <p:cTn id="10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9" fill="hold">
                      <p:stCondLst>
                        <p:cond delay="indefinite"/>
                      </p:stCondLst>
                      <p:childTnLst>
                        <p:par>
                          <p:cTn id="1020" fill="hold">
                            <p:stCondLst>
                              <p:cond delay="0"/>
                            </p:stCondLst>
                            <p:childTnLst>
                              <p:par>
                                <p:cTn id="10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GYRO WHEEL IS MOUNTED IN A GIMBAL RING CONNECTED TO THE TURN NEEDLE ON THE FACE OF THE INSTRUMENT.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BALL MOVES INDEPENDENTLY OF THE GYRO GIMBAL, RESPONDING TO GRAVITY AND CENTRIFUGAL FORCE. </a:t>
            </a:r>
            <a:endParaRPr/>
          </a:p>
        </p:txBody>
      </p:sp>
      <p:sp>
        <p:nvSpPr>
          <p:cNvPr id="41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&amp; BANK</a:t>
            </a:r>
            <a:endParaRPr/>
          </a:p>
        </p:txBody>
      </p:sp>
    </p:spTree>
  </p:cSld>
  <p:timing>
    <p:tnLst>
      <p:par>
        <p:cTn id="1023" dur="indefinite" restart="never" nodeType="tmRoot">
          <p:childTnLst>
            <p:seq>
              <p:cTn id="1024" dur="indefinite" nodeType="mainSeq">
                <p:childTnLst>
                  <p:par>
                    <p:cTn id="1025" fill="hold">
                      <p:stCondLst>
                        <p:cond delay="indefinite"/>
                      </p:stCondLst>
                      <p:childTnLst>
                        <p:par>
                          <p:cTn id="1026" fill="hold">
                            <p:stCondLst>
                              <p:cond delay="0"/>
                            </p:stCondLst>
                            <p:childTnLst>
                              <p:par>
                                <p:cTn id="10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AND BANK</a:t>
            </a:r>
            <a:endParaRPr/>
          </a:p>
        </p:txBody>
      </p:sp>
      <p:pic>
        <p:nvPicPr>
          <p:cNvPr id="41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371600"/>
            <a:ext cx="5865840" cy="469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29" dur="indefinite" restart="never" nodeType="tmRoot">
          <p:childTnLst>
            <p:seq>
              <p:cTn id="10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WHEN THE AIRCRAFT TURNS LEFT OR RIGHT, THE GYRO PRECESSES ROLLING THE GIMBLE RING.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TURN INDICATOR INDICATES THE RATE OF TURN (3° PER SECOND).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BALL INDICATES COORDINATION / SLIP / SKID.</a:t>
            </a:r>
            <a:endParaRPr/>
          </a:p>
        </p:txBody>
      </p:sp>
      <p:sp>
        <p:nvSpPr>
          <p:cNvPr id="41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&amp; BANK</a:t>
            </a:r>
            <a:endParaRPr/>
          </a:p>
        </p:txBody>
      </p:sp>
    </p:spTree>
  </p:cSld>
  <p:timing>
    <p:tnLst>
      <p:par>
        <p:cTn id="1031" dur="indefinite" restart="never" nodeType="tmRoot">
          <p:childTnLst>
            <p:seq>
              <p:cTn id="1032" dur="indefinite" nodeType="mainSeq">
                <p:childTnLst>
                  <p:par>
                    <p:cTn id="1033" fill="hold">
                      <p:stCondLst>
                        <p:cond delay="indefinite"/>
                      </p:stCondLst>
                      <p:childTnLst>
                        <p:par>
                          <p:cTn id="1034" fill="hold">
                            <p:stCondLst>
                              <p:cond delay="0"/>
                            </p:stCondLst>
                            <p:childTnLst>
                              <p:par>
                                <p:cTn id="10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7" fill="hold">
                      <p:stCondLst>
                        <p:cond delay="indefinite"/>
                      </p:stCondLst>
                      <p:childTnLst>
                        <p:par>
                          <p:cTn id="1038" fill="hold">
                            <p:stCondLst>
                              <p:cond delay="0"/>
                            </p:stCondLst>
                            <p:childTnLst>
                              <p:par>
                                <p:cTn id="10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COORDINATOR</a:t>
            </a:r>
            <a:endParaRPr/>
          </a:p>
        </p:txBody>
      </p:sp>
      <p:pic>
        <p:nvPicPr>
          <p:cNvPr id="41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83920" y="1926720"/>
            <a:ext cx="4348080" cy="396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41" dur="indefinite" restart="never" nodeType="tmRoot">
          <p:childTnLst>
            <p:seq>
              <p:cTn id="10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75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90920" y="2209680"/>
            <a:ext cx="3934080" cy="304164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2675520" y="4883760"/>
            <a:ext cx="149976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SOLENOID</a:t>
            </a:r>
            <a:endParaRPr/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CONSTRUCTION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GYRO WHEEL IS MOUNTED VERTICALLY AND SPINS ABOUT AN AXIS CANTED 35° TO THE HORIZONTAL.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GYRO SPEED IS APPROXIMATELY 8,000 RPM.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 OBEYS THE PRINCIPAL OF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GYROSCOPIC PRECESSION.</a:t>
            </a:r>
            <a:endParaRPr/>
          </a:p>
        </p:txBody>
      </p:sp>
      <p:sp>
        <p:nvSpPr>
          <p:cNvPr id="42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COORDINATOR</a:t>
            </a:r>
            <a:endParaRPr/>
          </a:p>
        </p:txBody>
      </p:sp>
    </p:spTree>
  </p:cSld>
  <p:timing>
    <p:tnLst>
      <p:par>
        <p:cTn id="1043" dur="indefinite" restart="never" nodeType="tmRoot">
          <p:childTnLst>
            <p:seq>
              <p:cTn id="1044" dur="indefinite" nodeType="mainSeq">
                <p:childTnLst>
                  <p:par>
                    <p:cTn id="1045" fill="hold">
                      <p:stCondLst>
                        <p:cond delay="indefinite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9" fill="hold">
                      <p:stCondLst>
                        <p:cond delay="indefinite"/>
                      </p:stCondLst>
                      <p:childTnLst>
                        <p:par>
                          <p:cTn id="1050" fill="hold">
                            <p:stCondLst>
                              <p:cond delay="0"/>
                            </p:stCondLst>
                            <p:childTnLst>
                              <p:par>
                                <p:cTn id="10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GYRO WHEEL IS MOUNTED IN A GIMBAL RING CONNECTED TO THE MINIATURE AIRPLANE ON THE FACE OF THE INSTRUMENT.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BALL MOVES INDEPENDENTLY OF THE GYRO GIMBAL, RESPONDING TO GRAVITY AND CENTRIFUGAL FORCE. </a:t>
            </a:r>
            <a:endParaRPr/>
          </a:p>
        </p:txBody>
      </p:sp>
      <p:sp>
        <p:nvSpPr>
          <p:cNvPr id="42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COORDINATOR</a:t>
            </a:r>
            <a:endParaRPr/>
          </a:p>
        </p:txBody>
      </p:sp>
    </p:spTree>
  </p:cSld>
  <p:timing>
    <p:tnLst>
      <p:par>
        <p:cTn id="1053" dur="indefinite" restart="never" nodeType="tmRoot">
          <p:childTnLst>
            <p:seq>
              <p:cTn id="1054" dur="indefinite" nodeType="mainSeq">
                <p:childTnLst>
                  <p:par>
                    <p:cTn id="1055" fill="hold">
                      <p:stCondLst>
                        <p:cond delay="indefinite"/>
                      </p:stCondLst>
                      <p:childTnLst>
                        <p:par>
                          <p:cTn id="1056" fill="hold">
                            <p:stCondLst>
                              <p:cond delay="0"/>
                            </p:stCondLst>
                            <p:childTnLst>
                              <p:par>
                                <p:cTn id="10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COORDINATOR</a:t>
            </a:r>
            <a:endParaRPr/>
          </a:p>
        </p:txBody>
      </p:sp>
      <p:pic>
        <p:nvPicPr>
          <p:cNvPr id="42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371600"/>
            <a:ext cx="6025680" cy="47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9" dur="indefinite" restart="never" nodeType="tmRoot">
          <p:childTnLst>
            <p:seq>
              <p:cTn id="10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WINGS FIRST REACT TO ROLL AND THEN YAW.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TURN INDICATOR INDICATES THE RATE OF ROLL AS WELL AS THE RATE OF TURN (3° PER SECOND).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BALL INDICATES COORDINATION / SLIP / SKID.</a:t>
            </a:r>
            <a:endParaRPr/>
          </a:p>
        </p:txBody>
      </p:sp>
      <p:sp>
        <p:nvSpPr>
          <p:cNvPr id="42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TURN COORDINATOR</a:t>
            </a:r>
            <a:endParaRPr/>
          </a:p>
        </p:txBody>
      </p:sp>
    </p:spTree>
  </p:cSld>
  <p:timing>
    <p:tnLst>
      <p:par>
        <p:cTn id="1061" dur="indefinite" restart="never" nodeType="tmRoot">
          <p:childTnLst>
            <p:seq>
              <p:cTn id="1062" dur="indefinite" nodeType="mainSeq">
                <p:childTnLst>
                  <p:par>
                    <p:cTn id="1063" fill="hold">
                      <p:stCondLst>
                        <p:cond delay="indefinite"/>
                      </p:stCondLst>
                      <p:childTnLst>
                        <p:par>
                          <p:cTn id="1064" fill="hold">
                            <p:stCondLst>
                              <p:cond delay="0"/>
                            </p:stCondLst>
                            <p:childTnLst>
                              <p:par>
                                <p:cTn id="10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7" fill="hold">
                      <p:stCondLst>
                        <p:cond delay="indefinite"/>
                      </p:stCondLst>
                      <p:childTnLst>
                        <p:par>
                          <p:cTn id="1068" fill="hold">
                            <p:stCondLst>
                              <p:cond delay="0"/>
                            </p:stCondLst>
                            <p:childTnLst>
                              <p:par>
                                <p:cTn id="10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COMPASS</a:t>
            </a:r>
            <a:endParaRPr/>
          </a:p>
        </p:txBody>
      </p:sp>
      <p:pic>
        <p:nvPicPr>
          <p:cNvPr id="42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52760" y="1752480"/>
            <a:ext cx="4037040" cy="399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1" dur="indefinite" restart="never" nodeType="tmRoot">
          <p:childTnLst>
            <p:seq>
              <p:cTn id="10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CONSTRUCTION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CONSISTS OF TWO NORTH SEEKING MAGNETS ATTATCHED TO A FLOATING COMPASS CARD.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PIVOTS FREELY WITHIN A COMPASS BOWL FILLED WITH PURIFIED KEROSENE.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COMPASS CARD IS GRADUATED IN 5° DIVISIONS, THE HEADING IS INDICATED BY THE LUBBER LINE.</a:t>
            </a:r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COMPASS</a:t>
            </a:r>
            <a:endParaRPr/>
          </a:p>
        </p:txBody>
      </p:sp>
    </p:spTree>
  </p:cSld>
  <p:timing>
    <p:tnLst>
      <p:par>
        <p:cTn id="1073" dur="indefinite" restart="never" nodeType="tmRoot">
          <p:childTnLst>
            <p:seq>
              <p:cTn id="1074" dur="indefinite" nodeType="mainSeq">
                <p:childTnLst>
                  <p:par>
                    <p:cTn id="1075" fill="hold">
                      <p:stCondLst>
                        <p:cond delay="indefinite"/>
                      </p:stCondLst>
                      <p:childTnLst>
                        <p:par>
                          <p:cTn id="1076" fill="hold">
                            <p:stCondLst>
                              <p:cond delay="0"/>
                            </p:stCondLst>
                            <p:childTnLst>
                              <p:par>
                                <p:cTn id="10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51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51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LIMITATIONS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“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DEVIATION” IS THE ERROR BETWEEN MAGNETIC NORTH AND COMPASS NORTH.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 IS CAUSED BY METALIC INTERFERENCE OF THE AIRFRAME AND ENGINE.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COMPASS CORRECTION CARD IS PROVIDED TO PROVIDE CORRECTION FOR DEVIATION.</a:t>
            </a:r>
            <a:endParaRPr/>
          </a:p>
        </p:txBody>
      </p:sp>
      <p:sp>
        <p:nvSpPr>
          <p:cNvPr id="43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COMPASS</a:t>
            </a:r>
            <a:endParaRPr/>
          </a:p>
        </p:txBody>
      </p:sp>
    </p:spTree>
  </p:cSld>
  <p:timing>
    <p:tnLst>
      <p:par>
        <p:cTn id="1083" dur="indefinite" restart="never" nodeType="tmRoot">
          <p:childTnLst>
            <p:seq>
              <p:cTn id="1084" dur="indefinite" nodeType="mainSeq">
                <p:childTnLst>
                  <p:par>
                    <p:cTn id="1085" fill="hold">
                      <p:stCondLst>
                        <p:cond delay="indefinite"/>
                      </p:stCondLst>
                      <p:childTnLst>
                        <p:par>
                          <p:cTn id="1086" fill="hold">
                            <p:stCondLst>
                              <p:cond delay="0"/>
                            </p:stCondLst>
                            <p:childTnLst>
                              <p:par>
                                <p:cTn id="10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9" fill="hold">
                      <p:stCondLst>
                        <p:cond delay="indefinite"/>
                      </p:stCondLst>
                      <p:childTnLst>
                        <p:par>
                          <p:cTn id="1090" fill="hold">
                            <p:stCondLst>
                              <p:cond delay="0"/>
                            </p:stCondLst>
                            <p:childTnLst>
                              <p:par>
                                <p:cTn id="10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COMPASS</a:t>
            </a:r>
            <a:endParaRPr/>
          </a:p>
        </p:txBody>
      </p:sp>
      <p:pic>
        <p:nvPicPr>
          <p:cNvPr id="43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42440" y="2209680"/>
            <a:ext cx="4749840" cy="2741760"/>
          </a:xfrm>
          <a:prstGeom prst="rect">
            <a:avLst/>
          </a:prstGeom>
          <a:ln>
            <a:noFill/>
          </a:ln>
        </p:spPr>
      </p:pic>
      <p:sp>
        <p:nvSpPr>
          <p:cNvPr id="436" name="CustomShape 2"/>
          <p:cNvSpPr/>
          <p:nvPr/>
        </p:nvSpPr>
        <p:spPr>
          <a:xfrm>
            <a:off x="2686680" y="5334120"/>
            <a:ext cx="398376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COMPASS CORRECTION CARD</a:t>
            </a:r>
            <a:endParaRPr/>
          </a:p>
        </p:txBody>
      </p:sp>
    </p:spTree>
  </p:cSld>
  <p:timing>
    <p:tnLst>
      <p:par>
        <p:cTn id="1093" dur="indefinite" restart="never" nodeType="tmRoot">
          <p:childTnLst>
            <p:seq>
              <p:cTn id="10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LIMITATIONS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COMPASS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LAGS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(UNDER TURNS) WHEN TURNING FROM NORTHERLY HEADINGS.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COMPASS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LEADS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(OVER TURNS) WHEN TURNING FROM SOUTHERLY HEADINGS.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CAUSED BY THE INABILITY OF THE COMPASS MAGNETS TO COMPENSATE FOR THE VERTICAL COMPONENT OF THE EARTH’S MAGNETIC FIELD. </a:t>
            </a:r>
            <a:endParaRPr/>
          </a:p>
        </p:txBody>
      </p:sp>
      <p:sp>
        <p:nvSpPr>
          <p:cNvPr id="43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COMPASS</a:t>
            </a:r>
            <a:endParaRPr/>
          </a:p>
        </p:txBody>
      </p:sp>
    </p:spTree>
  </p:cSld>
  <p:timing>
    <p:tnLst>
      <p:par>
        <p:cTn id="1095" dur="indefinite" restart="never" nodeType="tmRoot">
          <p:childTnLst>
            <p:seq>
              <p:cTn id="1096" dur="indefinite" nodeType="mainSeq">
                <p:childTnLst>
                  <p:par>
                    <p:cTn id="1097" fill="hold">
                      <p:stCondLst>
                        <p:cond delay="indefinite"/>
                      </p:stCondLst>
                      <p:childTnLst>
                        <p:par>
                          <p:cTn id="1098" fill="hold">
                            <p:stCondLst>
                              <p:cond delay="0"/>
                            </p:stCondLst>
                            <p:childTnLst>
                              <p:par>
                                <p:cTn id="10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273" end="2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1" fill="hold">
                      <p:stCondLst>
                        <p:cond delay="indefinite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273" end="2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DIP</a:t>
            </a:r>
            <a:endParaRPr/>
          </a:p>
        </p:txBody>
      </p:sp>
      <p:pic>
        <p:nvPicPr>
          <p:cNvPr id="4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07080" y="1463040"/>
            <a:ext cx="6747120" cy="45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05" dur="indefinite" restart="never" nodeType="tmRoot">
          <p:childTnLst>
            <p:seq>
              <p:cTn id="1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STARTER MOTOR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DEVICE USED FOR ROTATING AN INTERNAL COMBUSTION ENGINE IN ORDER TO INITIATE THE ENGINE’S OPERATION UNDER ITS OWN POWER.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STARTERS CAN BE ELECTRIC, PNEUMATIC, HYDRAULIC, OR SPRING LOADED. 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152280" y="22896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ACCELERATION ERROR</a:t>
            </a:r>
            <a:endParaRPr/>
          </a:p>
        </p:txBody>
      </p:sp>
      <p:pic>
        <p:nvPicPr>
          <p:cNvPr id="4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54880" y="1280160"/>
            <a:ext cx="3683880" cy="3656520"/>
          </a:xfrm>
          <a:prstGeom prst="rect">
            <a:avLst/>
          </a:prstGeom>
          <a:ln>
            <a:noFill/>
          </a:ln>
        </p:spPr>
      </p:pic>
      <p:pic>
        <p:nvPicPr>
          <p:cNvPr id="44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3160" y="1280160"/>
            <a:ext cx="3674880" cy="3656520"/>
          </a:xfrm>
          <a:prstGeom prst="rect">
            <a:avLst/>
          </a:prstGeom>
          <a:ln>
            <a:noFill/>
          </a:ln>
        </p:spPr>
      </p:pic>
      <p:pic>
        <p:nvPicPr>
          <p:cNvPr id="44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23160" y="4023360"/>
            <a:ext cx="3976560" cy="274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07" dur="indefinite" restart="never" nodeType="tmRoot">
          <p:childTnLst>
            <p:seq>
              <p:cTn id="1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152280" y="22896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DECELERATION ERROR</a:t>
            </a:r>
            <a:endParaRPr/>
          </a:p>
        </p:txBody>
      </p:sp>
      <p:pic>
        <p:nvPicPr>
          <p:cNvPr id="4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31280" y="1554480"/>
            <a:ext cx="4625640" cy="45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09" dur="indefinite" restart="never" nodeType="tmRoot">
          <p:childTnLst>
            <p:seq>
              <p:cTn id="1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152280" y="22932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NORTH TURNING ERROR</a:t>
            </a:r>
            <a:endParaRPr/>
          </a:p>
        </p:txBody>
      </p:sp>
      <p:pic>
        <p:nvPicPr>
          <p:cNvPr id="4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6760" y="1645920"/>
            <a:ext cx="4122720" cy="411372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72440" y="1645920"/>
            <a:ext cx="4196160" cy="411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1" dur="indefinite" restart="never" nodeType="tmRoot">
          <p:childTnLst>
            <p:seq>
              <p:cTn id="1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152280" y="22968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SOUTH TURNING ERROR</a:t>
            </a:r>
            <a:endParaRPr/>
          </a:p>
        </p:txBody>
      </p:sp>
      <p:pic>
        <p:nvPicPr>
          <p:cNvPr id="4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371600"/>
            <a:ext cx="4177800" cy="411372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4113720" cy="4113720"/>
          </a:xfrm>
          <a:prstGeom prst="rect">
            <a:avLst/>
          </a:prstGeom>
          <a:ln>
            <a:noFill/>
          </a:ln>
        </p:spPr>
      </p:pic>
      <p:sp>
        <p:nvSpPr>
          <p:cNvPr id="453" name="CustomShape 2"/>
          <p:cNvSpPr/>
          <p:nvPr/>
        </p:nvSpPr>
        <p:spPr>
          <a:xfrm>
            <a:off x="229320" y="5577840"/>
            <a:ext cx="8685360" cy="11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LATITUDE MATTERS FOR MAGNETIC DIP ERRORS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LATITUDE OF MAXIMUM AND MINIMUM ERRORS?</a:t>
            </a:r>
            <a:endParaRPr/>
          </a:p>
        </p:txBody>
      </p:sp>
    </p:spTree>
  </p:cSld>
  <p:timing>
    <p:tnLst>
      <p:par>
        <p:cTn id="1113" dur="indefinite" restart="never" nodeType="tmRoot">
          <p:childTnLst>
            <p:seq>
              <p:cTn id="1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COMPASS</a:t>
            </a:r>
            <a:endParaRPr/>
          </a:p>
        </p:txBody>
      </p:sp>
      <p:pic>
        <p:nvPicPr>
          <p:cNvPr id="45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52760" y="1752480"/>
            <a:ext cx="4037040" cy="399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5" dur="indefinite" restart="never" nodeType="tmRoot">
          <p:childTnLst>
            <p:seq>
              <p:cTn id="1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LIMITATIONS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COMPASS ROTATES TO THE NORTH WHEN ACCELERATING ON EASTERLY AND WESTERLY HEADINGS.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COMPASS ROTATES TO THE SOUTH WHEN DECELERATING ON EASTERLY AND WESTERLY HEADINGS.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CAUSED BY THE PENDULOUS EFFECT OF THE PIVOT POINT MOUNT. </a:t>
            </a:r>
            <a:endParaRPr/>
          </a:p>
        </p:txBody>
      </p:sp>
      <p:sp>
        <p:nvSpPr>
          <p:cNvPr id="45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COMPASS</a:t>
            </a:r>
            <a:endParaRPr/>
          </a:p>
        </p:txBody>
      </p:sp>
    </p:spTree>
  </p:cSld>
  <p:timing>
    <p:tnLst>
      <p:par>
        <p:cTn id="1117" dur="indefinite" restart="never" nodeType="tmRoot">
          <p:childTnLst>
            <p:seq>
              <p:cTn id="1118" dur="indefinite" nodeType="mainSeq">
                <p:childTnLst>
                  <p:par>
                    <p:cTn id="1119" fill="hold">
                      <p:stCondLst>
                        <p:cond delay="indefinite"/>
                      </p:stCondLst>
                      <p:childTnLst>
                        <p:par>
                          <p:cTn id="1120" fill="hold">
                            <p:stCondLst>
                              <p:cond delay="0"/>
                            </p:stCondLst>
                            <p:childTnLst>
                              <p:par>
                                <p:cTn id="1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45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3" fill="hold">
                      <p:stCondLst>
                        <p:cond delay="indefinite"/>
                      </p:stCondLst>
                      <p:childTnLst>
                        <p:par>
                          <p:cTn id="1124" fill="hold">
                            <p:stCondLst>
                              <p:cond delay="0"/>
                            </p:stCondLst>
                            <p:childTnLst>
                              <p:par>
                                <p:cTn id="1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45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COMPASS</a:t>
            </a:r>
            <a:endParaRPr/>
          </a:p>
        </p:txBody>
      </p:sp>
      <p:sp>
        <p:nvSpPr>
          <p:cNvPr id="459" name="CustomShape 2"/>
          <p:cNvSpPr/>
          <p:nvPr/>
        </p:nvSpPr>
        <p:spPr>
          <a:xfrm>
            <a:off x="3124080" y="2286000"/>
            <a:ext cx="3046680" cy="28940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460" name="Line 3"/>
          <p:cNvSpPr/>
          <p:nvPr/>
        </p:nvSpPr>
        <p:spPr>
          <a:xfrm>
            <a:off x="1523880" y="3733560"/>
            <a:ext cx="6106680" cy="10800"/>
          </a:xfrm>
          <a:prstGeom prst="line">
            <a:avLst/>
          </a:prstGeom>
          <a:ln w="76320">
            <a:solidFill>
              <a:srgbClr val="ffff00"/>
            </a:solidFill>
            <a:round/>
          </a:ln>
        </p:spPr>
      </p:sp>
      <p:sp>
        <p:nvSpPr>
          <p:cNvPr id="461" name="CustomShape 4"/>
          <p:cNvSpPr/>
          <p:nvPr/>
        </p:nvSpPr>
        <p:spPr>
          <a:xfrm>
            <a:off x="1671480" y="2895480"/>
            <a:ext cx="1440720" cy="191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>
                <a:solidFill>
                  <a:srgbClr val="ffff00"/>
                </a:solidFill>
                <a:latin typeface="Arial Black"/>
              </a:rPr>
              <a:t>AN</a:t>
            </a:r>
            <a:endParaRPr/>
          </a:p>
        </p:txBody>
      </p:sp>
      <p:sp>
        <p:nvSpPr>
          <p:cNvPr id="462" name="CustomShape 5"/>
          <p:cNvSpPr/>
          <p:nvPr/>
        </p:nvSpPr>
        <p:spPr>
          <a:xfrm>
            <a:off x="6221520" y="2895480"/>
            <a:ext cx="1440720" cy="100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>
                <a:solidFill>
                  <a:srgbClr val="ffff00"/>
                </a:solidFill>
                <a:latin typeface="Arial Black"/>
              </a:rPr>
              <a:t>DS</a:t>
            </a:r>
            <a:endParaRPr/>
          </a:p>
        </p:txBody>
      </p:sp>
      <p:sp>
        <p:nvSpPr>
          <p:cNvPr id="463" name="CustomShape 6"/>
          <p:cNvSpPr/>
          <p:nvPr/>
        </p:nvSpPr>
        <p:spPr>
          <a:xfrm>
            <a:off x="3710880" y="2808360"/>
            <a:ext cx="2014920" cy="100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>
                <a:solidFill>
                  <a:srgbClr val="ffff00"/>
                </a:solidFill>
                <a:latin typeface="Arial Black"/>
              </a:rPr>
              <a:t>LAG</a:t>
            </a:r>
            <a:endParaRPr/>
          </a:p>
        </p:txBody>
      </p:sp>
      <p:sp>
        <p:nvSpPr>
          <p:cNvPr id="464" name="CustomShape 7"/>
          <p:cNvSpPr/>
          <p:nvPr/>
        </p:nvSpPr>
        <p:spPr>
          <a:xfrm>
            <a:off x="3461760" y="3724920"/>
            <a:ext cx="2580120" cy="100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>
                <a:solidFill>
                  <a:srgbClr val="ffff00"/>
                </a:solidFill>
                <a:latin typeface="Arial Black"/>
              </a:rPr>
              <a:t>LEAD</a:t>
            </a:r>
            <a:endParaRPr/>
          </a:p>
        </p:txBody>
      </p:sp>
      <p:sp>
        <p:nvSpPr>
          <p:cNvPr id="465" name="CustomShape 8"/>
          <p:cNvSpPr/>
          <p:nvPr/>
        </p:nvSpPr>
        <p:spPr>
          <a:xfrm>
            <a:off x="3927240" y="1717920"/>
            <a:ext cx="1440720" cy="82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 Black"/>
              </a:rPr>
              <a:t>NORTH</a:t>
            </a:r>
            <a:endParaRPr/>
          </a:p>
        </p:txBody>
      </p:sp>
      <p:sp>
        <p:nvSpPr>
          <p:cNvPr id="466" name="CustomShape 9"/>
          <p:cNvSpPr/>
          <p:nvPr/>
        </p:nvSpPr>
        <p:spPr>
          <a:xfrm>
            <a:off x="3997800" y="5410080"/>
            <a:ext cx="1440720" cy="82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 Black"/>
              </a:rPr>
              <a:t>SOUTH</a:t>
            </a:r>
            <a:endParaRPr/>
          </a:p>
        </p:txBody>
      </p:sp>
      <p:sp>
        <p:nvSpPr>
          <p:cNvPr id="467" name="CustomShape 10"/>
          <p:cNvSpPr/>
          <p:nvPr/>
        </p:nvSpPr>
        <p:spPr>
          <a:xfrm>
            <a:off x="380880" y="3502800"/>
            <a:ext cx="144072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 Black"/>
              </a:rPr>
              <a:t>WEST</a:t>
            </a:r>
            <a:endParaRPr/>
          </a:p>
        </p:txBody>
      </p:sp>
      <p:sp>
        <p:nvSpPr>
          <p:cNvPr id="468" name="CustomShape 11"/>
          <p:cNvSpPr/>
          <p:nvPr/>
        </p:nvSpPr>
        <p:spPr>
          <a:xfrm>
            <a:off x="7663680" y="3502800"/>
            <a:ext cx="144072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 Black"/>
              </a:rPr>
              <a:t>EAST</a:t>
            </a:r>
            <a:endParaRPr/>
          </a:p>
        </p:txBody>
      </p:sp>
      <p:sp>
        <p:nvSpPr>
          <p:cNvPr id="469" name="CustomShape 12"/>
          <p:cNvSpPr/>
          <p:nvPr/>
        </p:nvSpPr>
        <p:spPr>
          <a:xfrm>
            <a:off x="1371600" y="1143000"/>
            <a:ext cx="639936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 Black"/>
              </a:rPr>
              <a:t>NORTHERN HEMISPHERE</a:t>
            </a:r>
            <a:endParaRPr/>
          </a:p>
        </p:txBody>
      </p:sp>
    </p:spTree>
  </p:cSld>
  <p:timing>
    <p:tnLst>
      <p:par>
        <p:cTn id="1127" dur="indefinite" restart="never" nodeType="tmRoot">
          <p:childTnLst>
            <p:seq>
              <p:cTn id="1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MAGNETIC COMPASS</a:t>
            </a:r>
            <a:endParaRPr/>
          </a:p>
        </p:txBody>
      </p:sp>
      <p:sp>
        <p:nvSpPr>
          <p:cNvPr id="471" name="CustomShape 2"/>
          <p:cNvSpPr/>
          <p:nvPr/>
        </p:nvSpPr>
        <p:spPr>
          <a:xfrm>
            <a:off x="3124080" y="2286000"/>
            <a:ext cx="3046680" cy="28940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472" name="Line 3"/>
          <p:cNvSpPr/>
          <p:nvPr/>
        </p:nvSpPr>
        <p:spPr>
          <a:xfrm>
            <a:off x="1523880" y="3733560"/>
            <a:ext cx="6106680" cy="10800"/>
          </a:xfrm>
          <a:prstGeom prst="line">
            <a:avLst/>
          </a:prstGeom>
          <a:ln w="76320">
            <a:solidFill>
              <a:srgbClr val="ffff00"/>
            </a:solidFill>
            <a:round/>
          </a:ln>
        </p:spPr>
      </p:sp>
      <p:sp>
        <p:nvSpPr>
          <p:cNvPr id="473" name="CustomShape 4"/>
          <p:cNvSpPr/>
          <p:nvPr/>
        </p:nvSpPr>
        <p:spPr>
          <a:xfrm>
            <a:off x="1671480" y="2895480"/>
            <a:ext cx="1440720" cy="100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>
                <a:solidFill>
                  <a:srgbClr val="ffff00"/>
                </a:solidFill>
                <a:latin typeface="Arial Black"/>
              </a:rPr>
              <a:t>SA</a:t>
            </a:r>
            <a:endParaRPr/>
          </a:p>
        </p:txBody>
      </p:sp>
      <p:sp>
        <p:nvSpPr>
          <p:cNvPr id="474" name="CustomShape 5"/>
          <p:cNvSpPr/>
          <p:nvPr/>
        </p:nvSpPr>
        <p:spPr>
          <a:xfrm>
            <a:off x="6221520" y="2895480"/>
            <a:ext cx="1440720" cy="191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>
                <a:solidFill>
                  <a:srgbClr val="ffff00"/>
                </a:solidFill>
                <a:latin typeface="Arial Black"/>
              </a:rPr>
              <a:t>ND</a:t>
            </a:r>
            <a:endParaRPr/>
          </a:p>
        </p:txBody>
      </p:sp>
      <p:sp>
        <p:nvSpPr>
          <p:cNvPr id="475" name="CustomShape 6"/>
          <p:cNvSpPr/>
          <p:nvPr/>
        </p:nvSpPr>
        <p:spPr>
          <a:xfrm>
            <a:off x="3927240" y="2794320"/>
            <a:ext cx="1469520" cy="191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>
                <a:solidFill>
                  <a:srgbClr val="ffff00"/>
                </a:solidFill>
                <a:latin typeface="Arial Black"/>
              </a:rPr>
              <a:t>ON</a:t>
            </a:r>
            <a:endParaRPr/>
          </a:p>
        </p:txBody>
      </p:sp>
      <p:sp>
        <p:nvSpPr>
          <p:cNvPr id="476" name="CustomShape 7"/>
          <p:cNvSpPr/>
          <p:nvPr/>
        </p:nvSpPr>
        <p:spPr>
          <a:xfrm>
            <a:off x="3983040" y="3744720"/>
            <a:ext cx="1413720" cy="191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>
                <a:solidFill>
                  <a:srgbClr val="ffff00"/>
                </a:solidFill>
                <a:latin typeface="Arial Black"/>
              </a:rPr>
              <a:t>US</a:t>
            </a:r>
            <a:endParaRPr/>
          </a:p>
        </p:txBody>
      </p:sp>
      <p:sp>
        <p:nvSpPr>
          <p:cNvPr id="477" name="CustomShape 8"/>
          <p:cNvSpPr/>
          <p:nvPr/>
        </p:nvSpPr>
        <p:spPr>
          <a:xfrm>
            <a:off x="3927240" y="1717920"/>
            <a:ext cx="1440720" cy="82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 Black"/>
              </a:rPr>
              <a:t>NORTH</a:t>
            </a:r>
            <a:endParaRPr/>
          </a:p>
        </p:txBody>
      </p:sp>
      <p:sp>
        <p:nvSpPr>
          <p:cNvPr id="478" name="CustomShape 9"/>
          <p:cNvSpPr/>
          <p:nvPr/>
        </p:nvSpPr>
        <p:spPr>
          <a:xfrm>
            <a:off x="3997800" y="5410080"/>
            <a:ext cx="1440720" cy="82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 Black"/>
              </a:rPr>
              <a:t>SOUTH</a:t>
            </a:r>
            <a:endParaRPr/>
          </a:p>
        </p:txBody>
      </p:sp>
      <p:sp>
        <p:nvSpPr>
          <p:cNvPr id="479" name="CustomShape 10"/>
          <p:cNvSpPr/>
          <p:nvPr/>
        </p:nvSpPr>
        <p:spPr>
          <a:xfrm>
            <a:off x="380880" y="3502800"/>
            <a:ext cx="144072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 Black"/>
              </a:rPr>
              <a:t>WEST</a:t>
            </a:r>
            <a:endParaRPr/>
          </a:p>
        </p:txBody>
      </p:sp>
      <p:sp>
        <p:nvSpPr>
          <p:cNvPr id="480" name="CustomShape 11"/>
          <p:cNvSpPr/>
          <p:nvPr/>
        </p:nvSpPr>
        <p:spPr>
          <a:xfrm>
            <a:off x="7663680" y="3502800"/>
            <a:ext cx="144072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 Black"/>
              </a:rPr>
              <a:t>EAST</a:t>
            </a:r>
            <a:endParaRPr/>
          </a:p>
        </p:txBody>
      </p:sp>
      <p:sp>
        <p:nvSpPr>
          <p:cNvPr id="481" name="CustomShape 12"/>
          <p:cNvSpPr/>
          <p:nvPr/>
        </p:nvSpPr>
        <p:spPr>
          <a:xfrm>
            <a:off x="1371600" y="1143000"/>
            <a:ext cx="639936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 Black"/>
              </a:rPr>
              <a:t>SOUTHERN HEMISPHERE</a:t>
            </a:r>
            <a:endParaRPr/>
          </a:p>
        </p:txBody>
      </p:sp>
    </p:spTree>
  </p:cSld>
  <p:timing>
    <p:tnLst>
      <p:par>
        <p:cTn id="1129" dur="indefinite" restart="never" nodeType="tmRoot">
          <p:childTnLst>
            <p:seq>
              <p:cTn id="1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CONTROL INSTRUMENTS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PROVIDE INSTANTANEOUS INFORMATION WITH RESPECT TO THE CONTROL OF THE AIRCRAFT.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NOSE UP / NOSE DOWN / BANKED.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 POWER / LOW POWER. </a:t>
            </a:r>
            <a:endParaRPr/>
          </a:p>
        </p:txBody>
      </p:sp>
      <p:sp>
        <p:nvSpPr>
          <p:cNvPr id="48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rial"/>
              </a:rPr>
              <a:t>INSTRUMENT CLASSIFICATION</a:t>
            </a:r>
            <a:endParaRPr/>
          </a:p>
        </p:txBody>
      </p:sp>
    </p:spTree>
  </p:cSld>
  <p:timing>
    <p:tnLst>
      <p:par>
        <p:cTn id="1131" dur="indefinite" restart="never" nodeType="tmRoot">
          <p:childTnLst>
            <p:seq>
              <p:cTn id="1132" dur="indefinite" nodeType="mainSeq">
                <p:childTnLst>
                  <p:par>
                    <p:cTn id="1133" fill="hold">
                      <p:stCondLst>
                        <p:cond delay="indefinite"/>
                      </p:stCondLst>
                      <p:childTnLst>
                        <p:par>
                          <p:cTn id="1134" fill="hold">
                            <p:stCondLst>
                              <p:cond delay="0"/>
                            </p:stCondLst>
                            <p:childTnLst>
                              <p:par>
                                <p:cTn id="1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57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7" fill="hold">
                      <p:stCondLst>
                        <p:cond delay="indefinite"/>
                      </p:stCondLst>
                      <p:childTnLst>
                        <p:par>
                          <p:cTn id="1138" fill="hold">
                            <p:stCondLst>
                              <p:cond delay="0"/>
                            </p:stCondLst>
                            <p:childTnLst>
                              <p:par>
                                <p:cTn id="1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57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CONTROL INSTRUMENTS</a:t>
            </a:r>
            <a:endParaRPr/>
          </a:p>
        </p:txBody>
      </p:sp>
      <p:pic>
        <p:nvPicPr>
          <p:cNvPr id="48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0120" y="1447920"/>
            <a:ext cx="6716880" cy="4799160"/>
          </a:xfrm>
          <a:prstGeom prst="rect">
            <a:avLst/>
          </a:prstGeom>
          <a:ln>
            <a:noFill/>
          </a:ln>
        </p:spPr>
      </p:pic>
      <p:sp>
        <p:nvSpPr>
          <p:cNvPr id="486" name="CustomShape 2"/>
          <p:cNvSpPr/>
          <p:nvPr/>
        </p:nvSpPr>
        <p:spPr>
          <a:xfrm>
            <a:off x="4578480" y="4724280"/>
            <a:ext cx="1311480" cy="115236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</p:sp>
      <p:sp>
        <p:nvSpPr>
          <p:cNvPr id="487" name="CustomShape 3"/>
          <p:cNvSpPr/>
          <p:nvPr/>
        </p:nvSpPr>
        <p:spPr>
          <a:xfrm>
            <a:off x="3048120" y="1535040"/>
            <a:ext cx="1370160" cy="137016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</p:sp>
    </p:spTree>
  </p:cSld>
  <p:timing>
    <p:tnLst>
      <p:par>
        <p:cTn id="1141" dur="indefinite" restart="never" nodeType="tmRoot">
          <p:childTnLst>
            <p:seq>
              <p:cTn id="1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23120" y="1523880"/>
            <a:ext cx="6995880" cy="479916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5196240" y="5823360"/>
            <a:ext cx="27007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ELECTRIC STARTER</a:t>
            </a:r>
            <a:endParaRPr/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PERFORMANCE INSTRUMENTS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PROVIDE TRENDING INFORMATION WITH RESPECT TO THE PERFORMANCE OF THE AIRCRAFT.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SLOW / FAST / CLIMB / DESCEND.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TURNING LEFT / TURNING RIGHT / COORDINATED. </a:t>
            </a:r>
            <a:endParaRPr/>
          </a:p>
        </p:txBody>
      </p:sp>
      <p:sp>
        <p:nvSpPr>
          <p:cNvPr id="489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rial"/>
              </a:rPr>
              <a:t>INSTRUMENT CLASSIFICATION</a:t>
            </a:r>
            <a:endParaRPr/>
          </a:p>
        </p:txBody>
      </p:sp>
    </p:spTree>
  </p:cSld>
  <p:timing>
    <p:tnLst>
      <p:par>
        <p:cTn id="1143" dur="indefinite" restart="never" nodeType="tmRoot">
          <p:childTnLst>
            <p:seq>
              <p:cTn id="1144" dur="indefinite" nodeType="mainSeq">
                <p:childTnLst>
                  <p:par>
                    <p:cTn id="1145" fill="hold">
                      <p:stCondLst>
                        <p:cond delay="indefinite"/>
                      </p:stCondLst>
                      <p:childTnLst>
                        <p:par>
                          <p:cTn id="1146" fill="hold">
                            <p:stCondLst>
                              <p:cond delay="0"/>
                            </p:stCondLst>
                            <p:childTnLst>
                              <p:par>
                                <p:cTn id="1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9" fill="hold">
                      <p:stCondLst>
                        <p:cond delay="indefinite"/>
                      </p:stCondLst>
                      <p:childTnLst>
                        <p:par>
                          <p:cTn id="1150" fill="hold">
                            <p:stCondLst>
                              <p:cond delay="0"/>
                            </p:stCondLst>
                            <p:childTnLst>
                              <p:par>
                                <p:cTn id="1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rial"/>
              </a:rPr>
              <a:t>PERFORMANCE INSTRUMENTS</a:t>
            </a:r>
            <a:endParaRPr/>
          </a:p>
        </p:txBody>
      </p:sp>
      <p:pic>
        <p:nvPicPr>
          <p:cNvPr id="49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0120" y="1447920"/>
            <a:ext cx="6716880" cy="4799160"/>
          </a:xfrm>
          <a:prstGeom prst="rect">
            <a:avLst/>
          </a:prstGeom>
          <a:ln>
            <a:noFill/>
          </a:ln>
        </p:spPr>
      </p:pic>
      <p:sp>
        <p:nvSpPr>
          <p:cNvPr id="492" name="CustomShape 2"/>
          <p:cNvSpPr/>
          <p:nvPr/>
        </p:nvSpPr>
        <p:spPr>
          <a:xfrm>
            <a:off x="1371600" y="1578600"/>
            <a:ext cx="1522440" cy="144648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493" name="CustomShape 3"/>
          <p:cNvSpPr/>
          <p:nvPr/>
        </p:nvSpPr>
        <p:spPr>
          <a:xfrm>
            <a:off x="4589280" y="1469520"/>
            <a:ext cx="1522440" cy="144648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494" name="CustomShape 4"/>
          <p:cNvSpPr/>
          <p:nvPr/>
        </p:nvSpPr>
        <p:spPr>
          <a:xfrm>
            <a:off x="1523880" y="3200400"/>
            <a:ext cx="1370160" cy="137016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495" name="CustomShape 5"/>
          <p:cNvSpPr/>
          <p:nvPr/>
        </p:nvSpPr>
        <p:spPr>
          <a:xfrm>
            <a:off x="3080520" y="3219480"/>
            <a:ext cx="1370160" cy="12560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496" name="CustomShape 6"/>
          <p:cNvSpPr/>
          <p:nvPr/>
        </p:nvSpPr>
        <p:spPr>
          <a:xfrm>
            <a:off x="4589280" y="3219480"/>
            <a:ext cx="1385640" cy="12560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</p:spTree>
  </p:cSld>
  <p:timing>
    <p:tnLst>
      <p:par>
        <p:cTn id="1153" dur="indefinite" restart="never" nodeType="tmRoot">
          <p:childTnLst>
            <p:seq>
              <p:cTn id="1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NAVIGATION INSTRUMENTS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PROVIDE VISUAL NAVIGATIONAL INFORMATION.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VERY HIGH FREQUENCY OMNI-DIRECTIONAL RANGE (VOR) / AUTOMATIC DIRECTION FINDER (ADF).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INSTRUMENT LANDING SYSTEM (ILS) / GLOBAL POSITIONING SYSTEM (GPS). </a:t>
            </a:r>
            <a:endParaRPr/>
          </a:p>
        </p:txBody>
      </p:sp>
      <p:sp>
        <p:nvSpPr>
          <p:cNvPr id="49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rial"/>
              </a:rPr>
              <a:t>INSTRUMENT CLASSIFICATION</a:t>
            </a:r>
            <a:endParaRPr/>
          </a:p>
        </p:txBody>
      </p:sp>
    </p:spTree>
  </p:cSld>
  <p:timing>
    <p:tnLst>
      <p:par>
        <p:cTn id="1155" dur="indefinite" restart="never" nodeType="tmRoot">
          <p:childTnLst>
            <p:seq>
              <p:cTn id="1156" dur="indefinite" nodeType="mainSeq">
                <p:childTnLst>
                  <p:par>
                    <p:cTn id="1157" fill="hold">
                      <p:stCondLst>
                        <p:cond delay="indefinite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1" fill="hold">
                      <p:stCondLst>
                        <p:cond delay="indefinite"/>
                      </p:stCondLst>
                      <p:childTnLst>
                        <p:par>
                          <p:cTn id="1162" fill="hold">
                            <p:stCondLst>
                              <p:cond delay="0"/>
                            </p:stCondLst>
                            <p:childTnLst>
                              <p:par>
                                <p:cTn id="1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NAVIGATION INSTRUMENTS</a:t>
            </a:r>
            <a:endParaRPr/>
          </a:p>
        </p:txBody>
      </p:sp>
      <p:pic>
        <p:nvPicPr>
          <p:cNvPr id="50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0120" y="1447920"/>
            <a:ext cx="6716880" cy="4799160"/>
          </a:xfrm>
          <a:prstGeom prst="rect">
            <a:avLst/>
          </a:prstGeom>
          <a:ln>
            <a:noFill/>
          </a:ln>
        </p:spPr>
      </p:pic>
      <p:sp>
        <p:nvSpPr>
          <p:cNvPr id="501" name="CustomShape 2"/>
          <p:cNvSpPr/>
          <p:nvPr/>
        </p:nvSpPr>
        <p:spPr>
          <a:xfrm>
            <a:off x="6337440" y="1523880"/>
            <a:ext cx="1509840" cy="1446480"/>
          </a:xfrm>
          <a:prstGeom prst="ellipse">
            <a:avLst/>
          </a:prstGeom>
          <a:noFill/>
          <a:ln w="76320">
            <a:solidFill>
              <a:srgbClr val="00b050"/>
            </a:solidFill>
            <a:round/>
          </a:ln>
        </p:spPr>
      </p:sp>
      <p:sp>
        <p:nvSpPr>
          <p:cNvPr id="502" name="CustomShape 3"/>
          <p:cNvSpPr/>
          <p:nvPr/>
        </p:nvSpPr>
        <p:spPr>
          <a:xfrm>
            <a:off x="6248520" y="3200400"/>
            <a:ext cx="1370160" cy="1293840"/>
          </a:xfrm>
          <a:prstGeom prst="ellipse">
            <a:avLst/>
          </a:prstGeom>
          <a:noFill/>
          <a:ln w="76320">
            <a:solidFill>
              <a:srgbClr val="00b050"/>
            </a:solidFill>
            <a:round/>
          </a:ln>
        </p:spPr>
      </p:sp>
      <p:sp>
        <p:nvSpPr>
          <p:cNvPr id="503" name="CustomShape 4"/>
          <p:cNvSpPr/>
          <p:nvPr/>
        </p:nvSpPr>
        <p:spPr>
          <a:xfrm>
            <a:off x="6095880" y="4713480"/>
            <a:ext cx="1370160" cy="1228680"/>
          </a:xfrm>
          <a:prstGeom prst="ellipse">
            <a:avLst/>
          </a:prstGeom>
          <a:noFill/>
          <a:ln w="76320">
            <a:solidFill>
              <a:srgbClr val="00b050"/>
            </a:solidFill>
            <a:round/>
          </a:ln>
        </p:spPr>
      </p:sp>
    </p:spTree>
  </p:cSld>
  <p:timing>
    <p:tnLst>
      <p:par>
        <p:cTn id="1165" dur="indefinite" restart="never" nodeType="tmRoot">
          <p:childTnLst>
            <p:seq>
              <p:cTn id="1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RADIAL SCAN</a:t>
            </a:r>
            <a:endParaRPr/>
          </a:p>
        </p:txBody>
      </p:sp>
      <p:pic>
        <p:nvPicPr>
          <p:cNvPr id="50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0120" y="1447920"/>
            <a:ext cx="6716880" cy="479916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3048120" y="1535040"/>
            <a:ext cx="1370160" cy="137016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</p:sp>
      <p:sp>
        <p:nvSpPr>
          <p:cNvPr id="507" name="CustomShape 3"/>
          <p:cNvSpPr/>
          <p:nvPr/>
        </p:nvSpPr>
        <p:spPr>
          <a:xfrm>
            <a:off x="3940560" y="2275200"/>
            <a:ext cx="1239480" cy="360"/>
          </a:xfrm>
          <a:prstGeom prst="straightConnector1">
            <a:avLst/>
          </a:prstGeom>
          <a:noFill/>
          <a:ln w="76320">
            <a:solidFill>
              <a:srgbClr val="ff0000"/>
            </a:solidFill>
            <a:round/>
            <a:headEnd len="med" type="arrow" w="med"/>
            <a:tailEnd len="med" type="arrow" w="med"/>
          </a:ln>
        </p:spPr>
      </p:sp>
      <p:sp>
        <p:nvSpPr>
          <p:cNvPr id="508" name="CustomShape 4"/>
          <p:cNvSpPr/>
          <p:nvPr/>
        </p:nvSpPr>
        <p:spPr>
          <a:xfrm>
            <a:off x="2133720" y="2296800"/>
            <a:ext cx="1348560" cy="360"/>
          </a:xfrm>
          <a:prstGeom prst="straightConnector1">
            <a:avLst/>
          </a:prstGeom>
          <a:noFill/>
          <a:ln w="76320">
            <a:solidFill>
              <a:srgbClr val="ff0000"/>
            </a:solidFill>
            <a:round/>
            <a:headEnd len="med" type="arrow" w="med"/>
            <a:tailEnd len="med" type="arrow" w="med"/>
          </a:ln>
        </p:spPr>
      </p:sp>
      <p:sp>
        <p:nvSpPr>
          <p:cNvPr id="509" name="CustomShape 5"/>
          <p:cNvSpPr/>
          <p:nvPr/>
        </p:nvSpPr>
        <p:spPr>
          <a:xfrm>
            <a:off x="3733920" y="2438280"/>
            <a:ext cx="360" cy="1217880"/>
          </a:xfrm>
          <a:prstGeom prst="straightConnector1">
            <a:avLst/>
          </a:prstGeom>
          <a:noFill/>
          <a:ln w="76320">
            <a:solidFill>
              <a:srgbClr val="ff0000"/>
            </a:solidFill>
            <a:round/>
            <a:headEnd len="med" type="arrow" w="med"/>
            <a:tailEnd len="med" type="arrow" w="med"/>
          </a:ln>
        </p:spPr>
      </p:sp>
      <p:sp>
        <p:nvSpPr>
          <p:cNvPr id="510" name="CustomShape 6"/>
          <p:cNvSpPr/>
          <p:nvPr/>
        </p:nvSpPr>
        <p:spPr>
          <a:xfrm flipH="1">
            <a:off x="2360880" y="2383920"/>
            <a:ext cx="1266840" cy="1380960"/>
          </a:xfrm>
          <a:prstGeom prst="straightConnector1">
            <a:avLst/>
          </a:prstGeom>
          <a:noFill/>
          <a:ln w="76320">
            <a:solidFill>
              <a:srgbClr val="ff0000"/>
            </a:solidFill>
            <a:round/>
            <a:headEnd len="med" type="arrow" w="med"/>
            <a:tailEnd len="med" type="arrow" w="med"/>
          </a:ln>
        </p:spPr>
      </p:sp>
      <p:sp>
        <p:nvSpPr>
          <p:cNvPr id="511" name="CustomShape 7"/>
          <p:cNvSpPr/>
          <p:nvPr/>
        </p:nvSpPr>
        <p:spPr>
          <a:xfrm>
            <a:off x="3853440" y="2416680"/>
            <a:ext cx="1239480" cy="1348560"/>
          </a:xfrm>
          <a:prstGeom prst="straightConnector1">
            <a:avLst/>
          </a:prstGeom>
          <a:noFill/>
          <a:ln w="76320">
            <a:solidFill>
              <a:srgbClr val="ff0000"/>
            </a:solidFill>
            <a:round/>
            <a:headEnd len="med" type="arrow" w="med"/>
            <a:tailEnd len="med" type="arrow" w="med"/>
          </a:ln>
        </p:spPr>
      </p:sp>
    </p:spTree>
  </p:cSld>
  <p:timing>
    <p:tnLst>
      <p:par>
        <p:cTn id="1167" dur="indefinite" restart="never" nodeType="tmRoot">
          <p:childTnLst>
            <p:seq>
              <p:cTn id="1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SELECTIVE RADIAL SCAN</a:t>
            </a:r>
            <a:endParaRPr/>
          </a:p>
        </p:txBody>
      </p:sp>
      <p:pic>
        <p:nvPicPr>
          <p:cNvPr id="51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0120" y="1447920"/>
            <a:ext cx="6716880" cy="4799160"/>
          </a:xfrm>
          <a:prstGeom prst="rect">
            <a:avLst/>
          </a:prstGeom>
          <a:ln>
            <a:noFill/>
          </a:ln>
        </p:spPr>
      </p:pic>
      <p:sp>
        <p:nvSpPr>
          <p:cNvPr id="514" name="CustomShape 2"/>
          <p:cNvSpPr/>
          <p:nvPr/>
        </p:nvSpPr>
        <p:spPr>
          <a:xfrm>
            <a:off x="3048120" y="1535040"/>
            <a:ext cx="1370160" cy="137016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515" name="CustomShape 3"/>
          <p:cNvSpPr/>
          <p:nvPr/>
        </p:nvSpPr>
        <p:spPr>
          <a:xfrm>
            <a:off x="3940560" y="2275200"/>
            <a:ext cx="1239480" cy="36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16" name="CustomShape 4"/>
          <p:cNvSpPr/>
          <p:nvPr/>
        </p:nvSpPr>
        <p:spPr>
          <a:xfrm>
            <a:off x="3733920" y="2438280"/>
            <a:ext cx="360" cy="121788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17" name="CustomShape 5"/>
          <p:cNvSpPr/>
          <p:nvPr/>
        </p:nvSpPr>
        <p:spPr>
          <a:xfrm>
            <a:off x="2326320" y="4572000"/>
            <a:ext cx="287136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ffff00"/>
                </a:solidFill>
                <a:latin typeface="Arial Black"/>
              </a:rPr>
              <a:t>INVERTED “L” SCAN</a:t>
            </a:r>
            <a:endParaRPr/>
          </a:p>
        </p:txBody>
      </p:sp>
    </p:spTree>
  </p:cSld>
  <p:timing>
    <p:tnLst>
      <p:par>
        <p:cTn id="1169" dur="indefinite" restart="never" nodeType="tmRoot">
          <p:childTnLst>
            <p:seq>
              <p:cTn id="1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SELECTIVE RADIAL SCAN</a:t>
            </a:r>
            <a:endParaRPr/>
          </a:p>
        </p:txBody>
      </p:sp>
      <p:pic>
        <p:nvPicPr>
          <p:cNvPr id="51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0120" y="1447920"/>
            <a:ext cx="6716880" cy="4799160"/>
          </a:xfrm>
          <a:prstGeom prst="rect">
            <a:avLst/>
          </a:prstGeom>
          <a:ln>
            <a:noFill/>
          </a:ln>
        </p:spPr>
      </p:pic>
      <p:sp>
        <p:nvSpPr>
          <p:cNvPr id="520" name="CustomShape 2"/>
          <p:cNvSpPr/>
          <p:nvPr/>
        </p:nvSpPr>
        <p:spPr>
          <a:xfrm>
            <a:off x="3048120" y="1535040"/>
            <a:ext cx="1370160" cy="137016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521" name="CustomShape 3"/>
          <p:cNvSpPr/>
          <p:nvPr/>
        </p:nvSpPr>
        <p:spPr>
          <a:xfrm>
            <a:off x="3940560" y="2275200"/>
            <a:ext cx="1239480" cy="36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22" name="CustomShape 4"/>
          <p:cNvSpPr/>
          <p:nvPr/>
        </p:nvSpPr>
        <p:spPr>
          <a:xfrm>
            <a:off x="2133720" y="2296800"/>
            <a:ext cx="1348560" cy="36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23" name="CustomShape 5"/>
          <p:cNvSpPr/>
          <p:nvPr/>
        </p:nvSpPr>
        <p:spPr>
          <a:xfrm>
            <a:off x="3733920" y="2438280"/>
            <a:ext cx="360" cy="121788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24" name="CustomShape 6"/>
          <p:cNvSpPr/>
          <p:nvPr/>
        </p:nvSpPr>
        <p:spPr>
          <a:xfrm>
            <a:off x="3019680" y="4572000"/>
            <a:ext cx="14328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ffff00"/>
                </a:solidFill>
                <a:latin typeface="Arial Black"/>
              </a:rPr>
              <a:t>“</a:t>
            </a:r>
            <a:r>
              <a:rPr b="1" lang="en-US">
                <a:solidFill>
                  <a:srgbClr val="ffff00"/>
                </a:solidFill>
                <a:latin typeface="Arial Black"/>
              </a:rPr>
              <a:t>T” SCAN</a:t>
            </a:r>
            <a:endParaRPr/>
          </a:p>
        </p:txBody>
      </p:sp>
    </p:spTree>
  </p:cSld>
  <p:timing>
    <p:tnLst>
      <p:par>
        <p:cTn id="1171" dur="indefinite" restart="never" nodeType="tmRoot">
          <p:childTnLst>
            <p:seq>
              <p:cTn id="1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PARTIAL PANEL SCAN</a:t>
            </a:r>
            <a:endParaRPr/>
          </a:p>
        </p:txBody>
      </p:sp>
      <p:pic>
        <p:nvPicPr>
          <p:cNvPr id="52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0120" y="1447920"/>
            <a:ext cx="6716880" cy="4799160"/>
          </a:xfrm>
          <a:prstGeom prst="rect">
            <a:avLst/>
          </a:prstGeom>
          <a:ln>
            <a:noFill/>
          </a:ln>
        </p:spPr>
      </p:pic>
      <p:sp>
        <p:nvSpPr>
          <p:cNvPr id="527" name="CustomShape 2"/>
          <p:cNvSpPr/>
          <p:nvPr/>
        </p:nvSpPr>
        <p:spPr>
          <a:xfrm>
            <a:off x="1491480" y="3162240"/>
            <a:ext cx="1370160" cy="137016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528" name="CustomShape 3"/>
          <p:cNvSpPr/>
          <p:nvPr/>
        </p:nvSpPr>
        <p:spPr>
          <a:xfrm>
            <a:off x="3026160" y="1556640"/>
            <a:ext cx="1446480" cy="1370160"/>
          </a:xfrm>
          <a:prstGeom prst="ellipse">
            <a:avLst/>
          </a:prstGeom>
          <a:solidFill>
            <a:srgbClr val="000000"/>
          </a:solidFill>
          <a:ln w="19080">
            <a:solidFill>
              <a:srgbClr val="000000"/>
            </a:solidFill>
            <a:round/>
          </a:ln>
        </p:spPr>
      </p:sp>
      <p:sp>
        <p:nvSpPr>
          <p:cNvPr id="529" name="CustomShape 4"/>
          <p:cNvSpPr/>
          <p:nvPr/>
        </p:nvSpPr>
        <p:spPr>
          <a:xfrm>
            <a:off x="3091680" y="3219480"/>
            <a:ext cx="1315800" cy="1256040"/>
          </a:xfrm>
          <a:prstGeom prst="ellipse">
            <a:avLst/>
          </a:prstGeom>
          <a:solidFill>
            <a:srgbClr val="000000"/>
          </a:solidFill>
          <a:ln w="19080">
            <a:solidFill>
              <a:srgbClr val="000000"/>
            </a:solidFill>
            <a:round/>
          </a:ln>
        </p:spPr>
      </p:sp>
      <p:sp>
        <p:nvSpPr>
          <p:cNvPr id="530" name="CustomShape 5"/>
          <p:cNvSpPr/>
          <p:nvPr/>
        </p:nvSpPr>
        <p:spPr>
          <a:xfrm flipV="1">
            <a:off x="2231640" y="2530800"/>
            <a:ext cx="360" cy="125604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31" name="CustomShape 6"/>
          <p:cNvSpPr/>
          <p:nvPr/>
        </p:nvSpPr>
        <p:spPr>
          <a:xfrm flipH="1">
            <a:off x="2382480" y="2264400"/>
            <a:ext cx="2948760" cy="152532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32" name="CustomShape 7"/>
          <p:cNvSpPr/>
          <p:nvPr/>
        </p:nvSpPr>
        <p:spPr>
          <a:xfrm flipH="1">
            <a:off x="2382480" y="4000680"/>
            <a:ext cx="2948760" cy="36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</p:spTree>
  </p:cSld>
  <p:timing>
    <p:tnLst>
      <p:par>
        <p:cTn id="1173" dur="indefinite" restart="never" nodeType="tmRoot">
          <p:childTnLst>
            <p:seq>
              <p:cTn id="1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ZORO SCAN</a:t>
            </a:r>
            <a:endParaRPr/>
          </a:p>
        </p:txBody>
      </p:sp>
      <p:pic>
        <p:nvPicPr>
          <p:cNvPr id="53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0120" y="1447920"/>
            <a:ext cx="6716880" cy="4799160"/>
          </a:xfrm>
          <a:prstGeom prst="rect">
            <a:avLst/>
          </a:prstGeom>
          <a:ln>
            <a:noFill/>
          </a:ln>
        </p:spPr>
      </p:pic>
      <p:sp>
        <p:nvSpPr>
          <p:cNvPr id="535" name="CustomShape 2"/>
          <p:cNvSpPr/>
          <p:nvPr/>
        </p:nvSpPr>
        <p:spPr>
          <a:xfrm>
            <a:off x="2362320" y="2296800"/>
            <a:ext cx="2665440" cy="36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36" name="CustomShape 3"/>
          <p:cNvSpPr/>
          <p:nvPr/>
        </p:nvSpPr>
        <p:spPr>
          <a:xfrm flipH="1">
            <a:off x="2360880" y="2514600"/>
            <a:ext cx="2665440" cy="133200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37" name="CustomShape 4"/>
          <p:cNvSpPr/>
          <p:nvPr/>
        </p:nvSpPr>
        <p:spPr>
          <a:xfrm>
            <a:off x="2514600" y="4038480"/>
            <a:ext cx="2665440" cy="36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38" name="CustomShape 5"/>
          <p:cNvSpPr/>
          <p:nvPr/>
        </p:nvSpPr>
        <p:spPr>
          <a:xfrm>
            <a:off x="3054240" y="4582800"/>
            <a:ext cx="128196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ffff00"/>
                </a:solidFill>
                <a:latin typeface="Arial Black"/>
              </a:rPr>
              <a:t>WRONG!</a:t>
            </a:r>
            <a:endParaRPr/>
          </a:p>
        </p:txBody>
      </p:sp>
    </p:spTree>
  </p:cSld>
  <p:timing>
    <p:tnLst>
      <p:par>
        <p:cTn id="1175" dur="indefinite" restart="never" nodeType="tmRoot">
          <p:childTnLst>
            <p:seq>
              <p:cTn id="1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STAR OF DAVID SCAN</a:t>
            </a:r>
            <a:endParaRPr/>
          </a:p>
        </p:txBody>
      </p:sp>
      <p:pic>
        <p:nvPicPr>
          <p:cNvPr id="5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0120" y="1447920"/>
            <a:ext cx="6716880" cy="4799160"/>
          </a:xfrm>
          <a:prstGeom prst="rect">
            <a:avLst/>
          </a:prstGeom>
          <a:ln>
            <a:noFill/>
          </a:ln>
        </p:spPr>
      </p:pic>
      <p:sp>
        <p:nvSpPr>
          <p:cNvPr id="541" name="CustomShape 2"/>
          <p:cNvSpPr/>
          <p:nvPr/>
        </p:nvSpPr>
        <p:spPr>
          <a:xfrm flipV="1">
            <a:off x="2133720" y="2283120"/>
            <a:ext cx="3235320" cy="936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42" name="CustomShape 3"/>
          <p:cNvSpPr/>
          <p:nvPr/>
        </p:nvSpPr>
        <p:spPr>
          <a:xfrm flipH="1">
            <a:off x="3750480" y="2253240"/>
            <a:ext cx="1616760" cy="216468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43" name="CustomShape 4"/>
          <p:cNvSpPr/>
          <p:nvPr/>
        </p:nvSpPr>
        <p:spPr>
          <a:xfrm>
            <a:off x="2286000" y="3848040"/>
            <a:ext cx="2970360" cy="36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44" name="CustomShape 5"/>
          <p:cNvSpPr/>
          <p:nvPr/>
        </p:nvSpPr>
        <p:spPr>
          <a:xfrm>
            <a:off x="2133720" y="2253240"/>
            <a:ext cx="1673280" cy="216468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45" name="CustomShape 6"/>
          <p:cNvSpPr/>
          <p:nvPr/>
        </p:nvSpPr>
        <p:spPr>
          <a:xfrm>
            <a:off x="3751920" y="1600200"/>
            <a:ext cx="1504440" cy="224640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46" name="CustomShape 7"/>
          <p:cNvSpPr/>
          <p:nvPr/>
        </p:nvSpPr>
        <p:spPr>
          <a:xfrm flipH="1">
            <a:off x="2244600" y="1600200"/>
            <a:ext cx="1560600" cy="2317320"/>
          </a:xfrm>
          <a:prstGeom prst="straightConnector1">
            <a:avLst/>
          </a:prstGeom>
          <a:noFill/>
          <a:ln w="76320">
            <a:solidFill>
              <a:srgbClr val="ffff00"/>
            </a:solidFill>
            <a:round/>
            <a:headEnd len="med" type="arrow" w="med"/>
            <a:tailEnd len="med" type="arrow" w="med"/>
          </a:ln>
        </p:spPr>
      </p:sp>
      <p:sp>
        <p:nvSpPr>
          <p:cNvPr id="547" name="CustomShape 8"/>
          <p:cNvSpPr/>
          <p:nvPr/>
        </p:nvSpPr>
        <p:spPr>
          <a:xfrm>
            <a:off x="3064320" y="4572000"/>
            <a:ext cx="128196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ffff00"/>
                </a:solidFill>
                <a:latin typeface="Arial Black"/>
              </a:rPr>
              <a:t>WRONG!</a:t>
            </a:r>
            <a:endParaRPr/>
          </a:p>
        </p:txBody>
      </p:sp>
    </p:spTree>
  </p:cSld>
  <p:timing>
    <p:tnLst>
      <p:par>
        <p:cTn id="1177" dur="indefinite" restart="never" nodeType="tmRoot">
          <p:childTnLst>
            <p:seq>
              <p:cTn id="1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28600" y="1219320"/>
            <a:ext cx="89139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GENERATOR / ALTERNATOR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CONVERT MECHANICAL ENERGY INTO ELECTRICAL ENERGY.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MECHANICAL COMPONENTS: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ROTOR – THE ROTATING COMPONENT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STATOR – THE STATIONARY PART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ELECTRICAL COMPONENTS: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ARMATURE – THE POWER GENERATING COMPONENT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FIELD – THE MAGNETIC COMPONENT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56960" y="29376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SYSTEMS &amp; INSTRUMENTS</a:t>
            </a: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225000" y="125280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CONTENTS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ELECTRICAL SYSTEM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SYSTEM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PITOT STATIC SYSTEM AND INSTRUMENTS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VACUUM SYSTEM AND GYROSCOPIC INSTRUMENTS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MAGNETIC COMPASS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INSTRUMENT SCAN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GENERATOR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UTILIZE  A ROTATING ARMATURE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(WINDINGS OF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FINE WIRE)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INSIDE A FIXED MAGNETIC FIELD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(STATOR)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MAJORITY OF CONSTRUCTION IS A MAGNET MAKING THEM HEAVY.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18880" y="2560320"/>
            <a:ext cx="6132960" cy="41994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8160" y="91440"/>
            <a:ext cx="3894480" cy="365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9920" y="182880"/>
            <a:ext cx="6976080" cy="31996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11680" y="3474720"/>
            <a:ext cx="5055840" cy="319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GENERATOR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THEY DON’T PRODUCE RATED OUTPUT UNTIL ENGINE RPM IS UP IN THE MID RANGE OF OPERATION – APPROXIMATELY 1400 RPM.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DURING TAXIING AND LOW POWER OPERATIONS THE BATTERY PROVIDES THE MAIN SOURCE OF POWER.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9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09680" y="1306440"/>
            <a:ext cx="4518360" cy="502776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2372040" y="1524240"/>
            <a:ext cx="17557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GENERATOR</a:t>
            </a:r>
            <a:endParaRPr/>
          </a:p>
        </p:txBody>
      </p:sp>
    </p:spTree>
  </p:cSld>
  <p:timing>
    <p:tnLst>
      <p:par>
        <p:cTn id="187" dur="indefinite" restart="never" nodeType="tmRoot">
          <p:childTnLst>
            <p:seq>
              <p:cTn id="1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ALTERNATOR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UTILIZE A ROTATING MAGNETIC FIELD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(ROTOR)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INSIDE AN ARMATURE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(WINDINGS OF FINE WIRE)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THEY ARE LIGHT WEIGHT AND CAPABLE OF PRODUCING FULL RATED OUTPUT AT LOW ENGINE RPM.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84560" y="914400"/>
            <a:ext cx="820152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5" dur="indefinite" restart="never" nodeType="tmRoot">
          <p:childTnLst>
            <p:seq>
              <p:cTn id="1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274320"/>
            <a:ext cx="4946040" cy="365688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14800" y="3108960"/>
            <a:ext cx="4818240" cy="365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10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1600200"/>
            <a:ext cx="6532560" cy="447516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5573520" y="5562720"/>
            <a:ext cx="188064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ALTERNATOR</a:t>
            </a:r>
            <a:endParaRPr/>
          </a:p>
        </p:txBody>
      </p:sp>
    </p:spTree>
  </p:cSld>
  <p:timing>
    <p:tnLst>
      <p:par>
        <p:cTn id="199" dur="indefinite" restart="never" nodeType="tmRoot">
          <p:childTnLst>
            <p:seq>
              <p:cTn id="2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VOLTAGE REGULATOR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RESISTOR WHICH PREVENTS THE GENERATOR / ALTERNATOR FROM OVERLOADING THE ELECTRICAL SYSTEM.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PREVENTS THE BATTERY FROM BEING OVERCHARGED.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4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OVERVIEW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AIRCRAFT ELECTRICAL SYSTEM SUPPLIES POWER TO START THE ENGINE AND OPERATE A MULTITUDE OF ITEMS.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FLAPS, LANDING GEAR, AVIONICS, LIGHTS, FANS, DE-ICE &amp; ANTI-ICE EQUIPMENT, WINDSHIELD WIPERS, ETC.</a:t>
            </a: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10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36920" y="1447920"/>
            <a:ext cx="5846760" cy="468504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780920" y="1502280"/>
            <a:ext cx="299628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VOLTAGE REGULATOR</a:t>
            </a:r>
            <a:endParaRPr/>
          </a:p>
        </p:txBody>
      </p:sp>
    </p:spTree>
  </p:cSld>
  <p:timing>
    <p:tnLst>
      <p:par>
        <p:cTn id="207" dur="indefinite" restart="never" nodeType="tmRoot">
          <p:childTnLst>
            <p:seq>
              <p:cTn id="2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BUS BAR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METALLIC STRIP OR BAR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(COPPER, BRASS, ALUMINUM)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WHICH CONDUCTS ELECTRICITY RECEIVED FROM THE BATTERY, ALTERNATOR / GENERATOR.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CURRENT PASSES THROUGH VARIOUS CIRCUIT BREAKERS / FUSES AND BRANCHES OUT TO VARIOUS ELECTRICAL COMPONENTS.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9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4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11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981080"/>
            <a:ext cx="6032160" cy="350388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1705680" y="2101320"/>
            <a:ext cx="13122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BUS BAR</a:t>
            </a:r>
            <a:endParaRPr/>
          </a:p>
        </p:txBody>
      </p:sp>
    </p:spTree>
  </p:cSld>
  <p:timing>
    <p:tnLst>
      <p:par>
        <p:cTn id="215" dur="indefinite" restart="never" nodeType="tmRoot">
          <p:childTnLst>
            <p:seq>
              <p:cTn id="2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CIRCUIT BREAKER / FUSE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AUTOMATIC ELECTRICAL SWITCH OR RESISTOR DESIGNED TO PROTECT AN ELECTRICAL CIRCUIT FROM DAMAGE CAUSED BY OVERLOAD OR SHORT CIRCUIT.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CIRCUIT BREAKERS “TRIP” AND FUSES “BLOW” WHEN THEIR RATED CURRENT IS EXCEEDED.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228600" y="83808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CIRCUIT BREAKER / FUSE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CIRCUIT BREAKERS CAN BE RESET AND FUSES ARE A SINGLE USE SACRIFICIAL DEVICE.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CESSNA TRANSITIONED FROM FUSES TO CIRCUIT BREAKERS IN 1964.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11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1523880"/>
            <a:ext cx="6851160" cy="457056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1184040" y="5638680"/>
            <a:ext cx="34549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CIRCUIT BREAKER PANEL</a:t>
            </a:r>
            <a:endParaRPr/>
          </a:p>
        </p:txBody>
      </p:sp>
    </p:spTree>
  </p:cSld>
  <p:timing>
    <p:tnLst>
      <p:par>
        <p:cTn id="229" dur="indefinite" restart="never" nodeType="tmRoot">
          <p:childTnLst>
            <p:seq>
              <p:cTn id="2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1261800" y="4876920"/>
            <a:ext cx="254988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CIRCUIT BREAKER</a:t>
            </a:r>
            <a:endParaRPr/>
          </a:p>
        </p:txBody>
      </p:sp>
      <p:pic>
        <p:nvPicPr>
          <p:cNvPr id="12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29200" y="2438280"/>
            <a:ext cx="3046680" cy="2307600"/>
          </a:xfrm>
          <a:prstGeom prst="rect">
            <a:avLst/>
          </a:prstGeom>
          <a:ln>
            <a:noFill/>
          </a:ln>
        </p:spPr>
      </p:pic>
      <p:pic>
        <p:nvPicPr>
          <p:cNvPr id="123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640" y="2438280"/>
            <a:ext cx="3003840" cy="230760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5304960" y="4887720"/>
            <a:ext cx="24948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BREAKER SWITCH</a:t>
            </a:r>
            <a:endParaRPr/>
          </a:p>
        </p:txBody>
      </p:sp>
    </p:spTree>
  </p:cSld>
  <p:timing>
    <p:tnLst>
      <p:par>
        <p:cTn id="231" dur="indefinite" restart="never" nodeType="tmRoot">
          <p:childTnLst>
            <p:seq>
              <p:cTn id="2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1248120" y="4876920"/>
            <a:ext cx="26924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FUSE RECEPTACLE</a:t>
            </a:r>
            <a:endParaRPr/>
          </a:p>
        </p:txBody>
      </p:sp>
      <p:sp>
        <p:nvSpPr>
          <p:cNvPr id="127" name="CustomShape 3"/>
          <p:cNvSpPr/>
          <p:nvPr/>
        </p:nvSpPr>
        <p:spPr>
          <a:xfrm>
            <a:off x="6102360" y="4876920"/>
            <a:ext cx="101664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FUSES</a:t>
            </a:r>
            <a:endParaRPr/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43280" y="2427480"/>
            <a:ext cx="3102480" cy="2318760"/>
          </a:xfrm>
          <a:prstGeom prst="rect">
            <a:avLst/>
          </a:prstGeom>
          <a:ln>
            <a:noFill/>
          </a:ln>
        </p:spPr>
      </p:pic>
      <p:pic>
        <p:nvPicPr>
          <p:cNvPr id="129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31000" y="2427480"/>
            <a:ext cx="3159720" cy="231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3" dur="indefinite" restart="never" nodeType="tmRoot">
          <p:childTnLst>
            <p:seq>
              <p:cTn id="2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13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1104840"/>
            <a:ext cx="7390080" cy="560700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1001880" y="1154160"/>
            <a:ext cx="19159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CESSNA 172S</a:t>
            </a:r>
            <a:endParaRPr/>
          </a:p>
        </p:txBody>
      </p:sp>
      <p:sp>
        <p:nvSpPr>
          <p:cNvPr id="133" name="CustomShape 3"/>
          <p:cNvSpPr/>
          <p:nvPr/>
        </p:nvSpPr>
        <p:spPr>
          <a:xfrm>
            <a:off x="6789240" y="6248520"/>
            <a:ext cx="133524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POH 7-30</a:t>
            </a:r>
            <a:endParaRPr/>
          </a:p>
        </p:txBody>
      </p:sp>
    </p:spTree>
  </p:cSld>
  <p:timing>
    <p:tnLst>
      <p:par>
        <p:cTn id="235" dur="indefinite" restart="never" nodeType="tmRoot">
          <p:childTnLst>
            <p:seq>
              <p:cTn id="2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GROUNDING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DURING THE REFUELING PROCESS STATIC ELECTRICITY CAN BE BUILT UP WHEN FUEL IS TRANSFERRED FROM A FUEL TRUCK / TANK INTO AN AIRCRAFT.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WHEN THE CHARGE BECOMES HIGH ENOUGH A SPARK WILL OCCUR IGNITING THE FUEL VAPOUR.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GROUNDING WIRE IS CONNECTED TO AN AIRCRAFT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(TIE-DOWN RING OR EXHAUST STACK)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DURING REFUELING TO PREVENT THIS HAZARD.</a:t>
            </a:r>
            <a:endParaRPr/>
          </a:p>
        </p:txBody>
      </p:sp>
      <p:sp>
        <p:nvSpPr>
          <p:cNvPr id="13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45" end="3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45" end="3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228600" y="129528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OVERVIEW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AIRCRAFT ELECTRICAL SYSTEM CONSISTS OF: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A BATTERY TO POWER THE ELECTRICAL  SYSTEM 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WHEN THE ENGINE IS NOT RUNNING.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A GENERATOR OR ALTERNATOR TO POWER THE 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ELECTRICAL SYSTEM WHEN THE SYSTEM IS RUNNING, 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200">
                <a:solidFill>
                  <a:srgbClr val="ffff00"/>
                </a:solidFill>
                <a:latin typeface="Arial"/>
              </a:rPr>
              <a:t>AND TO RECHARGE THE BATTERY.</a:t>
            </a:r>
            <a:endParaRPr/>
          </a:p>
        </p:txBody>
      </p:sp>
      <p:sp>
        <p:nvSpPr>
          <p:cNvPr id="4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13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447920"/>
            <a:ext cx="6627960" cy="496800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322280" y="5869080"/>
            <a:ext cx="262476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GROUNDING WIRE</a:t>
            </a:r>
            <a:endParaRPr/>
          </a:p>
        </p:txBody>
      </p:sp>
    </p:spTree>
  </p:cSld>
  <p:timing>
    <p:tnLst>
      <p:par>
        <p:cTn id="247" dur="indefinite" restart="never" nodeType="tmRoot">
          <p:childTnLst>
            <p:seq>
              <p:cTn id="2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BONDING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PROCESS OF CONNECTING METAL COMPONENTS THAT ARE NOT SUPPOSED TO CARRY CURRENT TO ALIGN THEM INTO THE SAME ELECTRICAL POTENTIAL.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PROVIDES LIGHTNING PROTECTION BY ALLOWING CURRENT TO PASS THROUGH THE  AIRFRAME WITH MINIMUM  ARCING. </a:t>
            </a:r>
            <a:r>
              <a:rPr lang="en-US" sz="2400">
                <a:solidFill>
                  <a:srgbClr val="ffffff"/>
                </a:solidFill>
                <a:latin typeface="Palatino Linotype"/>
              </a:rPr>
              <a:t> 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46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6520" y="1905120"/>
            <a:ext cx="5732640" cy="409428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5138640" y="5628240"/>
            <a:ext cx="223128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BONDING WIRE</a:t>
            </a:r>
            <a:endParaRPr/>
          </a:p>
        </p:txBody>
      </p:sp>
    </p:spTree>
  </p:cSld>
  <p:timing>
    <p:tnLst>
      <p:par>
        <p:cTn id="255" dur="indefinite" restart="never" nodeType="tmRoot">
          <p:childTnLst>
            <p:seq>
              <p:cTn id="2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STATIC WICKS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AIRCRAFT IN FLIGHT CAN BUILD UP STATIC ELECTRICITY BY FLYING THROUGH RAIN, SNOW, ICE, &amp; DUST.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THIS BUILD-UP CAN INTERFERE WITH RADIO AND NAVIGATIONAL EQUIPMENT.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“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WICKS” ARE ATTATCHED TO CONTROL SURFACES TO DISCHARGE THESE ELECTRONS BACK TO THE SURROUNDING AIR.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78" end="2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78" end="2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  <p:pic>
        <p:nvPicPr>
          <p:cNvPr id="14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7920" y="1523880"/>
            <a:ext cx="6247080" cy="469368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5366880" y="5650560"/>
            <a:ext cx="212328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STATIC WICKS</a:t>
            </a:r>
            <a:endParaRPr/>
          </a:p>
        </p:txBody>
      </p:sp>
    </p:spTree>
  </p:cSld>
  <p:timing>
    <p:tnLst>
      <p:par>
        <p:cTn id="267" dur="indefinite" restart="never" nodeType="tmRoot">
          <p:childTnLst>
            <p:seq>
              <p:cTn id="2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AVGAS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3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300">
                <a:solidFill>
                  <a:srgbClr val="ff0000"/>
                </a:solidFill>
                <a:latin typeface="Arial"/>
              </a:rPr>
              <a:t>AV</a:t>
            </a:r>
            <a:r>
              <a:rPr b="1" lang="en-US" sz="2300">
                <a:solidFill>
                  <a:srgbClr val="ffff00"/>
                </a:solidFill>
                <a:latin typeface="Arial"/>
              </a:rPr>
              <a:t>IATION </a:t>
            </a:r>
            <a:r>
              <a:rPr b="1" lang="en-US" sz="2300">
                <a:solidFill>
                  <a:srgbClr val="ff0000"/>
                </a:solidFill>
                <a:latin typeface="Arial"/>
              </a:rPr>
              <a:t>GAS</a:t>
            </a:r>
            <a:r>
              <a:rPr b="1" lang="en-US" sz="2300">
                <a:solidFill>
                  <a:srgbClr val="ffff00"/>
                </a:solidFill>
                <a:latin typeface="Arial"/>
              </a:rPr>
              <a:t>OLINE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MOGAS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3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300">
                <a:solidFill>
                  <a:srgbClr val="ffff00"/>
                </a:solidFill>
                <a:latin typeface="Arial"/>
              </a:rPr>
              <a:t>AUTO</a:t>
            </a:r>
            <a:r>
              <a:rPr b="1" lang="en-US" sz="2300">
                <a:solidFill>
                  <a:srgbClr val="ff0000"/>
                </a:solidFill>
                <a:latin typeface="Arial"/>
              </a:rPr>
              <a:t>MO</a:t>
            </a:r>
            <a:r>
              <a:rPr b="1" lang="en-US" sz="2300">
                <a:solidFill>
                  <a:srgbClr val="ffff00"/>
                </a:solidFill>
                <a:latin typeface="Arial"/>
              </a:rPr>
              <a:t>TIVE </a:t>
            </a:r>
            <a:r>
              <a:rPr b="1" lang="en-US" sz="2300">
                <a:solidFill>
                  <a:srgbClr val="ff0000"/>
                </a:solidFill>
                <a:latin typeface="Arial"/>
              </a:rPr>
              <a:t>GAS</a:t>
            </a:r>
            <a:r>
              <a:rPr b="1" lang="en-US" sz="2300">
                <a:solidFill>
                  <a:srgbClr val="ffff00"/>
                </a:solidFill>
                <a:latin typeface="Arial"/>
              </a:rPr>
              <a:t>OLINE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  <p:pic>
        <p:nvPicPr>
          <p:cNvPr id="15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1371600"/>
            <a:ext cx="3241800" cy="452196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3733920" y="3171600"/>
            <a:ext cx="50612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AVGAS – 6 LBS PER GALLON</a:t>
            </a:r>
            <a:endParaRPr/>
          </a:p>
        </p:txBody>
      </p:sp>
      <p:sp>
        <p:nvSpPr>
          <p:cNvPr id="154" name="CustomShape 3"/>
          <p:cNvSpPr/>
          <p:nvPr/>
        </p:nvSpPr>
        <p:spPr>
          <a:xfrm>
            <a:off x="3711960" y="4022280"/>
            <a:ext cx="50612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OIL – 8 LBS PER GALLON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3733920" y="4800600"/>
            <a:ext cx="5408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WATER – 10 LBS PER GALLON</a:t>
            </a:r>
            <a:endParaRPr/>
          </a:p>
        </p:txBody>
      </p:sp>
    </p:spTree>
  </p:cSld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OCTANE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MEASUREMENT OF THE PERFORMANCE OF FUEL.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 OCTANE FUEL CAN WITHSTAND A HIGHER LEVEL OF COMPRESSION BEFORE DETONATING (IGNITING) THAN A LOW OCTANE FUEL.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 OCTANE FUEL IS USED IN HIGHER PERFORMANCE ENGINES. </a:t>
            </a:r>
            <a:endParaRPr/>
          </a:p>
        </p:txBody>
      </p:sp>
      <p:sp>
        <p:nvSpPr>
          <p:cNvPr id="15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25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25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OCTANE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FIRST (LOWER) NUMBER INDICATES THE “LEAN MIXTURE” RATING, THE SECOND (HIGHER) NUMBER INDICATES THE “RICH MIXTURE RATING”.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SINGLE RATING OCTANE FUEL INDICATES THE “LEAN MIXTURE” RATING.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100LL (100 / 130)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299" dur="indefinite" restart="never" nodeType="tmRoot">
          <p:childTnLst>
            <p:seq>
              <p:cTn id="300" dur="indefinite" nodeType="mainSeq">
                <p:childTnLst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AVGAS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70% OF AVGAS IS CONSUMED BY 30% OF THE GENERAL AVIATION FLEET.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WORLD WIDE THE MAIN CONSUMERS OF AVGAS ARE: NORTH AMERICA, AUSTRAILIA, SOUTH AFRICA, NEW ZEALAND, BRAZIL.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(STRONG GENERAL AVIATION INDUSTRY)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TYPES</a:t>
            </a:r>
            <a:endParaRPr/>
          </a:p>
        </p:txBody>
      </p:sp>
    </p:spTree>
  </p:cSld>
  <p:timing>
    <p:tnLst>
      <p:par>
        <p:cTn id="305" dur="indefinite" restart="never" nodeType="tmRoot">
          <p:childTnLst>
            <p:seq>
              <p:cTn id="306" dur="indefinite" nodeType="mainSeq">
                <p:childTnLst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VOLTAGE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IS THE “PRESSURE” THAT MAKES AN ELECTRIC CHARGE MOVE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–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MEASURED IN VOLTS.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CURRENT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“FLOW” OF ELECTRIC CHARGE THROUGH A CONDUCTOR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–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MEASURED IN AMPERES (AMPS).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RESISTANCE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RESISTANCE TO “FLOW” BASED ON THE CONDUCTORS COMPOSITION AND SIZE.</a:t>
            </a:r>
            <a:endParaRPr/>
          </a:p>
        </p:txBody>
      </p:sp>
      <p:sp>
        <p:nvSpPr>
          <p:cNvPr id="50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GENERAL AVIATION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ALL CIVIL AVIATION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(NON-MILITARY)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OTHER THAN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SCHEDULED AND NON-SCHEDULED AIR TRANSPORT OPERATIONS.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LIGHT AIRCRAFT MANUFACTURING AND RECREATIONAL FLYING, FLIGHT TRAINING, AGRICULTRAL AVIATION, FIRE SUPRESSION, CORPORATE AVIATION. </a:t>
            </a:r>
            <a:endParaRPr/>
          </a:p>
        </p:txBody>
      </p:sp>
      <p:sp>
        <p:nvSpPr>
          <p:cNvPr id="16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TYPES</a:t>
            </a:r>
            <a:endParaRPr/>
          </a:p>
        </p:txBody>
      </p:sp>
    </p:spTree>
  </p:cSld>
  <p:timing>
    <p:tnLst>
      <p:par>
        <p:cTn id="311" dur="indefinite" restart="never" nodeType="tmRoot">
          <p:childTnLst>
            <p:seq>
              <p:cTn id="312" dur="indefinite" nodeType="mainSeq">
                <p:childTnLst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49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AVGAS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0000"/>
                </a:solidFill>
                <a:latin typeface="Arial"/>
              </a:rPr>
              <a:t>80/87 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RED DYE – PHASED OUT AT THE END OF THE 20</a:t>
            </a:r>
            <a:r>
              <a:rPr b="1" lang="en-US" sz="2400" baseline="30000">
                <a:solidFill>
                  <a:srgbClr val="ffff00"/>
                </a:solidFill>
                <a:latin typeface="Arial"/>
              </a:rPr>
              <a:t>TH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CENTURY.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b0f0"/>
                </a:solidFill>
                <a:latin typeface="Arial"/>
              </a:rPr>
              <a:t>100 LL </a:t>
            </a:r>
            <a:r>
              <a:rPr b="1" lang="en-US" sz="2000">
                <a:solidFill>
                  <a:srgbClr val="00b0f0"/>
                </a:solidFill>
                <a:latin typeface="Arial"/>
              </a:rPr>
              <a:t>(LOW LEAD) 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BLUE DYE – AVAILABLE WORLD WIDE.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00b050"/>
                </a:solidFill>
                <a:latin typeface="Arial"/>
              </a:rPr>
              <a:t>100/130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GREEN DYE – AVAILABLE IN HAWAII, NEW ZEALAND, AUSTAILIA, SOUTH AMERICA.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TYPES</a:t>
            </a:r>
            <a:endParaRPr/>
          </a:p>
        </p:txBody>
      </p:sp>
    </p:spTree>
  </p:cSld>
  <p:timing>
    <p:tnLst>
      <p:par>
        <p:cTn id="317" dur="indefinite" restart="never" nodeType="tmRoot">
          <p:childTnLst>
            <p:seq>
              <p:cTn id="318" dur="indefinite" nodeType="mainSeq">
                <p:childTnLst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JET FUEL </a:t>
            </a:r>
            <a:r>
              <a:rPr b="1" lang="en-US" sz="2600">
                <a:solidFill>
                  <a:srgbClr val="ffffff"/>
                </a:solidFill>
                <a:latin typeface="Arial"/>
              </a:rPr>
              <a:t>(KEROSENE / DIESEL)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ffff99"/>
                </a:solidFill>
                <a:latin typeface="Arial"/>
              </a:rPr>
              <a:t>JET A 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STRAW COLORED – AVAILABLE ONLY IN THE USA.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ffff99"/>
                </a:solidFill>
                <a:latin typeface="Arial"/>
              </a:rPr>
              <a:t>JET A-1 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STRAW COLORED – AVAILABLE WORLD WIDE.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ffff99"/>
                </a:solidFill>
                <a:latin typeface="Arial"/>
              </a:rPr>
              <a:t>JET B 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STRAW COLORED – USED IN COLD CLIMATES. </a:t>
            </a:r>
            <a:endParaRPr/>
          </a:p>
        </p:txBody>
      </p:sp>
      <p:sp>
        <p:nvSpPr>
          <p:cNvPr id="16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TYPES</a:t>
            </a:r>
            <a:endParaRPr/>
          </a:p>
        </p:txBody>
      </p:sp>
    </p:spTree>
  </p:cSld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8600" y="14479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CONTAMINATION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CAN BE CONTAMINATED BY WATER / MOISTURE AND OR BY DEBRIS TRANSFERRED DURING THE FUELING PROCESS.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SAMPLES SHOULD BE TAKEN PRIOR TO FLIGHT AND AFTER FUELING TO ENSURE THE SYSTEM IS FREE FROM CONTAMINATION. </a:t>
            </a:r>
            <a:endParaRPr/>
          </a:p>
        </p:txBody>
      </p:sp>
      <p:sp>
        <p:nvSpPr>
          <p:cNvPr id="169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353" dur="indefinite" restart="never" nodeType="tmRoot">
          <p:childTnLst>
            <p:seq>
              <p:cTn id="354" dur="indefinite" nodeType="mainSeq">
                <p:childTnLst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31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228600" y="106668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CONTAMINATION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SHOULD BE “CLEAR &amp; BRIGHT”, CLEAR OF CONTAMINANTS AND NOT CLOUDY.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CLOUDY FUEL CAN INDICATE A HIGH LEVEL OF SUSPENDED WATER MOLECULES.</a:t>
            </a:r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359" dur="indefinite" restart="never" nodeType="tmRoot">
          <p:childTnLst>
            <p:seq>
              <p:cTn id="360" dur="indefinite" nodeType="mainSeq">
                <p:childTnLst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CONTAMINATION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WARMER TEMPERATURES ARE CONDUCIVE TO THE SUSPENSION OF MORE WATER MOLECULES.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FLYING FROM WARMER SURFACE TEMPERATURES INTO ZUB-ZERO HIGHER ALTITUDES CAN CAUSE FUEL SYSTEM ICING PROBLEMS.</a:t>
            </a:r>
            <a:endParaRPr/>
          </a:p>
        </p:txBody>
      </p:sp>
      <p:sp>
        <p:nvSpPr>
          <p:cNvPr id="17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365" dur="indefinite" restart="never" nodeType="tmRoot">
          <p:childTnLst>
            <p:seq>
              <p:cTn id="366" dur="indefinite" nodeType="mainSeq">
                <p:childTnLst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CONTAMINATION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WATER MOLECULES CAN FREEZE, THEREBY BLOCKING THE FLOW OF FUEL TO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ADDITIVES KNOWN AS “FUEL SYSTEM ICING INHIBITERS” (FSII) CAN BE ADDED TO FUEL TO LOWER THE WATER MOLECULE’S FREEZING POINT.  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371" dur="indefinite" restart="never" nodeType="tmRoot">
          <p:childTnLst>
            <p:seq>
              <p:cTn id="372" dur="indefinite" nodeType="mainSeq">
                <p:childTnLst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CONTAMINATION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FSII, SUCH AS PRIST, SHOULD ONLY BE ADDED DURING THE FUELING PROCESS.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FSII IS HEAVIER THAN FUEL AND WILL SINK TO THE BOTTOM OF THE TANK IF ADDED AFTER THE FUELING PROCESS.  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377" dur="indefinite" restart="never" nodeType="tmRoot">
          <p:childTnLst>
            <p:seq>
              <p:cTn id="378" dur="indefinite" nodeType="mainSeq">
                <p:childTnLst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DETERIORATION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OXIDIZES OVER TIME CREATING A GUM OR SHELLAC WHICH CAN DEPOSIT ON FUEL SYSTEM COMPONENTS AND BLOCK THE FLOW OF FUEL TO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AVGAS IS REFINED WITH ANTI-OXIDANTS TO PREVENT THIS PROCESS AND THEREFORE HAS AN EXCELLENT STORAGE STABILITY.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383" dur="indefinite" restart="never" nodeType="tmRoot">
          <p:childTnLst>
            <p:seq>
              <p:cTn id="384" dur="indefinite" nodeType="mainSeq">
                <p:childTnLst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62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CARBON DEPOSITS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RESULT FROM A HIGHER OCTANE FUEL.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REDUCE BY CHANGING OIL EVERY 50 HOURS.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REDUCE BY ROTATING AND CLEANING SPARK PLUGS.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REUCED BY ACTIVELY LEANING MIXTURE.</a:t>
            </a:r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389" dur="indefinite" restart="never" nodeType="tmRoot">
          <p:childTnLst>
            <p:seq>
              <p:cTn id="390" dur="indefinite" nodeType="mainSeq">
                <p:childTnLst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228600" y="114300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BATTERY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DEVICE USED AS A SOURCE OF POWER CONSISTING OF ONE OR MORE CELLS IN WHICH CHEMICAL ENERGY IS CONVERTED INTO ELECTRICAL ENERGY.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CLASSIFIED INTO TWO CATAGORIES: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PRIMARY AND SECONDARY.</a:t>
            </a: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  <p:pic>
        <p:nvPicPr>
          <p:cNvPr id="18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447920"/>
            <a:ext cx="6606360" cy="4951440"/>
          </a:xfrm>
          <a:prstGeom prst="rect">
            <a:avLst/>
          </a:prstGeom>
          <a:ln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5250960" y="1611000"/>
            <a:ext cx="2592720" cy="637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 Black"/>
              </a:rPr>
              <a:t>    </a:t>
            </a:r>
            <a:r>
              <a:rPr b="1" lang="en-US">
                <a:solidFill>
                  <a:srgbClr val="ffffff"/>
                </a:solidFill>
                <a:latin typeface="Arial Black"/>
              </a:rPr>
              <a:t>SPARK PLUG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 Black"/>
              </a:rPr>
              <a:t>CARBON DEPOSIT</a:t>
            </a:r>
            <a:endParaRPr/>
          </a:p>
        </p:txBody>
      </p:sp>
    </p:spTree>
  </p:cSld>
  <p:timing>
    <p:tnLst>
      <p:par>
        <p:cTn id="403" dur="indefinite" restart="never" nodeType="tmRoot">
          <p:childTnLst>
            <p:seq>
              <p:cTn id="4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VAPOUR LOCK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EXCESSIVELY HIGH TEMPERATURES CAN CAUSE FUEL TO VAPORIZE AND BLOCK THE FLOW OF LIQUID FUEL TO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ACTIVATE FUEL PUMP TO INCREASE THE PRESSURE FLOW OF COOLER LIQUID FUEL TO THE ENGINE.</a:t>
            </a: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405" dur="indefinite" restart="never" nodeType="tmRoot">
          <p:childTnLst>
            <p:seq>
              <p:cTn id="406" dur="indefinite" nodeType="mainSeq">
                <p:childTnLst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VAPOUR LOCK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MOGAS IS PRONE TO VAPOUR LOCKING AT TEMPERATURES ABOVE 24° C AND AT ALTITUDES ABOVE 6,000’.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ADDITIONALLY MOGAS IS MORE SUSCEPTIBLE TO CARBURETOR ICING.  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411" dur="indefinite" restart="never" nodeType="tmRoot">
          <p:childTnLst>
            <p:seq>
              <p:cTn id="412" dur="indefinite" nodeType="mainSeq">
                <p:childTnLst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DETONATION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ABNORMALLY RAPID COMBUSTION OF FUEL.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CAUSED BY LOW OCTANE FUEL / ENGINE OVERHEATING / TOO LEAN A MIXTURE.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PRE-IGNITION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PREMATURE IGNITION OF FUEL MIXTURE.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GLOWING CARBON PARTICLES, “HOT SPOTS”.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0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</a:t>
            </a:r>
            <a:endParaRPr/>
          </a:p>
        </p:txBody>
      </p:sp>
    </p:spTree>
  </p:cSld>
  <p:timing>
    <p:tnLst>
      <p:par>
        <p:cTn id="417" dur="indefinite" restart="never" nodeType="tmRoot">
          <p:childTnLst>
            <p:seq>
              <p:cTn id="418" dur="indefinite" nodeType="mainSeq">
                <p:childTnLst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GRAVITY FEED SYSTEM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TANKS MOUNTED ABOVE CARBURETOR.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 WING, LOWER PERFORMANCE AIRCRAFT.</a:t>
            </a:r>
            <a:endParaRPr/>
          </a:p>
        </p:txBody>
      </p:sp>
      <p:sp>
        <p:nvSpPr>
          <p:cNvPr id="192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</a:t>
            </a:r>
            <a:endParaRPr/>
          </a:p>
        </p:txBody>
      </p:sp>
    </p:spTree>
  </p:cSld>
  <p:timing>
    <p:tnLst>
      <p:par>
        <p:cTn id="431" dur="indefinite" restart="never" nodeType="tmRoot">
          <p:childTnLst>
            <p:seq>
              <p:cTn id="432" dur="indefinite" nodeType="mainSeq">
                <p:childTnLst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FUEL PUMP SYSTEM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ENGINE DRIVEN FUEL PUMP SUPPLIES PRESSURE TO SUPPLY FUEL TO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LOW WING &amp; HIGHER PERFORMANCE AIRCRAFT.</a:t>
            </a:r>
            <a:endParaRPr/>
          </a:p>
        </p:txBody>
      </p:sp>
      <p:sp>
        <p:nvSpPr>
          <p:cNvPr id="194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</a:t>
            </a:r>
            <a:endParaRPr/>
          </a:p>
        </p:txBody>
      </p:sp>
    </p:spTree>
  </p:cSld>
  <p:timing>
    <p:tnLst>
      <p:par>
        <p:cTn id="437" dur="indefinite" restart="never" nodeType="tmRoot">
          <p:childTnLst>
            <p:seq>
              <p:cTn id="438" dur="indefinite" nodeType="mainSeq">
                <p:childTnLst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FUEL TANKS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AIRCRAFT FUEL TANKS ARE TYPICALLY LOCATED IN THE WINGS.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THEY ARE CONSTRUCTED OF MATERIALS THAT WILL NOT CHEMICALLY REACT WITH FUEL.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</a:t>
            </a:r>
            <a:endParaRPr/>
          </a:p>
        </p:txBody>
      </p:sp>
    </p:spTree>
  </p:cSld>
  <p:timing>
    <p:tnLst>
      <p:par>
        <p:cTn id="443" dur="indefinite" restart="never" nodeType="tmRoot">
          <p:childTnLst>
            <p:seq>
              <p:cTn id="444" dur="indefinite" nodeType="mainSeq">
                <p:childTnLst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SYSTEMS</a:t>
            </a:r>
            <a:endParaRPr/>
          </a:p>
        </p:txBody>
      </p:sp>
      <p:pic>
        <p:nvPicPr>
          <p:cNvPr id="198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0720" y="1350360"/>
            <a:ext cx="7090200" cy="49942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504680" y="5781600"/>
            <a:ext cx="170568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 Black"/>
              </a:rPr>
              <a:t>FUEL TANK</a:t>
            </a:r>
            <a:endParaRPr/>
          </a:p>
        </p:txBody>
      </p:sp>
    </p:spTree>
  </p:cSld>
  <p:timing>
    <p:tnLst>
      <p:par>
        <p:cTn id="449" dur="indefinite" restart="never" nodeType="tmRoot">
          <p:childTnLst>
            <p:seq>
              <p:cTn id="4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FUEL TANKS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TANKS CAN BE CONSTRUCTED WITH ALUMINUM ALLOY, OR CAN BE SYNTHETIC RUBBER / NYLON BLADDERS.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AREAS INSIDE AIRCRAFT WINGS THAT HAVE BEEN SEALED TO ALLOW FOR FUEL STORAGE ARE KNOWN AS INTEGRAL TANKS, OR “WET WINGS”.</a:t>
            </a:r>
            <a:endParaRPr/>
          </a:p>
        </p:txBody>
      </p:sp>
      <p:sp>
        <p:nvSpPr>
          <p:cNvPr id="20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</a:t>
            </a:r>
            <a:endParaRPr/>
          </a:p>
        </p:txBody>
      </p:sp>
    </p:spTree>
  </p:cSld>
  <p:timing>
    <p:tnLst>
      <p:par>
        <p:cTn id="451" dur="indefinite" restart="never" nodeType="tmRoot">
          <p:childTnLst>
            <p:seq>
              <p:cTn id="452" dur="indefinite" nodeType="mainSeq">
                <p:childTnLst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25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SYSTEMS</a:t>
            </a:r>
            <a:endParaRPr/>
          </a:p>
        </p:txBody>
      </p:sp>
      <p:pic>
        <p:nvPicPr>
          <p:cNvPr id="20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523880"/>
            <a:ext cx="6094440" cy="457056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5061600" y="1676520"/>
            <a:ext cx="223308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FUEL BLADDER</a:t>
            </a:r>
            <a:endParaRPr/>
          </a:p>
        </p:txBody>
      </p:sp>
    </p:spTree>
  </p:cSld>
  <p:timing>
    <p:tnLst>
      <p:par>
        <p:cTn id="457" dur="indefinite" restart="never" nodeType="tmRoot">
          <p:childTnLst>
            <p:seq>
              <p:cTn id="4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228600" y="9907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BATTERY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PRIMARY CELLS CANNOT BE RECHARGED – ZINC CARBON &amp; ALKALINE.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SECONDARY CELLS CAN BE RECHARGED – LEAD ACID, NICKEL CADMIUM (NICD), NICKEL METAL-HYDRIDE, LITHIUM.</a:t>
            </a:r>
            <a:endParaRPr/>
          </a:p>
        </p:txBody>
      </p:sp>
      <p:sp>
        <p:nvSpPr>
          <p:cNvPr id="54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FUEL PRIMER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HAND OR ELECTRIC PUMP USED TO ASSIST WITH STARTING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IS DELIVERED DIRECTLY INTO THE CYLINDERS OR INTO THE INTAKE MANIFOLD DEPENDING UPON THE TYPE OF ENGINE.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</a:t>
            </a:r>
            <a:endParaRPr/>
          </a:p>
        </p:txBody>
      </p:sp>
    </p:spTree>
  </p:cSld>
  <p:timing>
    <p:tnLst>
      <p:par>
        <p:cTn id="459" dur="indefinite" restart="never" nodeType="tmRoot">
          <p:childTnLst>
            <p:seq>
              <p:cTn id="460" dur="indefinite" nodeType="mainSeq">
                <p:childTnLst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FUEL LINES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COMPONENTS OF THE FUEL SYSTEM ARE CONNECTED WITH SOLID ALUMINUM, FLEXIBLE SYNTHETIC RUBBER, OR BRAIDED FUEL LINES.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STRAINERS AND SUMPS ARE POSITIONED IN THE FUEL SYSTEM IN ORDER TO PURGE CONTAMINANTS FROM THE SYSTEM.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</a:t>
            </a:r>
            <a:endParaRPr/>
          </a:p>
        </p:txBody>
      </p:sp>
    </p:spTree>
  </p:cSld>
  <p:timing>
    <p:tnLst>
      <p:par>
        <p:cTn id="465" dur="indefinite" restart="never" nodeType="tmRoot">
          <p:childTnLst>
            <p:seq>
              <p:cTn id="466" dur="indefinite" nodeType="mainSeq">
                <p:childTnLst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30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SYSTEMS</a:t>
            </a:r>
            <a:endParaRPr/>
          </a:p>
        </p:txBody>
      </p:sp>
      <p:pic>
        <p:nvPicPr>
          <p:cNvPr id="210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523880"/>
            <a:ext cx="6420960" cy="4812840"/>
          </a:xfrm>
          <a:prstGeom prst="rect">
            <a:avLst/>
          </a:prstGeom>
          <a:ln>
            <a:noFill/>
          </a:ln>
        </p:spPr>
      </p:pic>
      <p:sp>
        <p:nvSpPr>
          <p:cNvPr id="211" name="CustomShape 2"/>
          <p:cNvSpPr/>
          <p:nvPr/>
        </p:nvSpPr>
        <p:spPr>
          <a:xfrm>
            <a:off x="1368720" y="5486400"/>
            <a:ext cx="3048120" cy="637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BRAIDED ALUMINUM 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         </a:t>
            </a:r>
            <a:r>
              <a:rPr b="1" lang="en-US">
                <a:solidFill>
                  <a:srgbClr val="000000"/>
                </a:solidFill>
                <a:latin typeface="Arial Black"/>
              </a:rPr>
              <a:t>FUEL LINE </a:t>
            </a:r>
            <a:endParaRPr/>
          </a:p>
        </p:txBody>
      </p:sp>
    </p:spTree>
  </p:cSld>
  <p:timing>
    <p:tnLst>
      <p:par>
        <p:cTn id="471" dur="indefinite" restart="never" nodeType="tmRoot">
          <p:childTnLst>
            <p:seq>
              <p:cTn id="4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SYSTEMS</a:t>
            </a:r>
            <a:endParaRPr/>
          </a:p>
        </p:txBody>
      </p:sp>
      <p:pic>
        <p:nvPicPr>
          <p:cNvPr id="21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95280" y="1523880"/>
            <a:ext cx="6323040" cy="473940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1316880" y="5447160"/>
            <a:ext cx="2659680" cy="637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SOLID ALUMINUM 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       </a:t>
            </a:r>
            <a:r>
              <a:rPr b="1" lang="en-US">
                <a:solidFill>
                  <a:srgbClr val="000000"/>
                </a:solidFill>
                <a:latin typeface="Arial Black"/>
              </a:rPr>
              <a:t>FUEL LINE </a:t>
            </a:r>
            <a:endParaRPr/>
          </a:p>
        </p:txBody>
      </p:sp>
    </p:spTree>
  </p:cSld>
  <p:timing>
    <p:tnLst>
      <p:par>
        <p:cTn id="473" dur="indefinite" restart="never" nodeType="tmRoot">
          <p:childTnLst>
            <p:seq>
              <p:cTn id="4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FUEL VENTING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SYSTEMS  MUST  BE VENTED, ALLOWING AIR INTO EACH TANK TO TAKE THE PLACE OF CONSUMED FUEL, AND TO ALLOW FOR FUEL EXPANSION WHEN WARMED.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VENTING CAN BE ACCOMPLISHED BY PRESSURE VENTING, OR BY THE USE OF VENTED FUEL CAPS.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</a:t>
            </a:r>
            <a:endParaRPr/>
          </a:p>
        </p:txBody>
      </p:sp>
    </p:spTree>
  </p:cSld>
  <p:timing>
    <p:tnLst>
      <p:par>
        <p:cTn id="475" dur="indefinite" restart="never" nodeType="tmRoot">
          <p:childTnLst>
            <p:seq>
              <p:cTn id="476" dur="indefinite" nodeType="mainSeq">
                <p:childTnLst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SYSTEMS</a:t>
            </a:r>
            <a:endParaRPr/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79760" y="1077840"/>
            <a:ext cx="4113360" cy="556488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4427280" y="6274440"/>
            <a:ext cx="133524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POH 7-27</a:t>
            </a:r>
            <a:endParaRPr/>
          </a:p>
        </p:txBody>
      </p:sp>
    </p:spTree>
  </p:cSld>
  <p:timing>
    <p:tnLst>
      <p:par>
        <p:cTn id="481" dur="indefinite" restart="never" nodeType="tmRoot">
          <p:childTnLst>
            <p:seq>
              <p:cTn id="4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FUEL MANAGEMENT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ENGINE FUEL CONSUMPTION MUST BE MONITORED BY THE PILOT THROUGH POWER SETTING, MIXTURE CONTROL, AND BY FUEL TANK SELECTION (VALVING).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LARGER AND MORE COMPLEX AIRCRAFT MAY HAVE MULTIPLE FUEL TANKS REQUIRING THE TRANSFERAL OF FUEL THROUGHOUT THE FLIGHT. 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SYSTEM</a:t>
            </a:r>
            <a:endParaRPr/>
          </a:p>
        </p:txBody>
      </p:sp>
    </p:spTree>
  </p:cSld>
  <p:timing>
    <p:tnLst>
      <p:par>
        <p:cTn id="483" dur="indefinite" restart="never" nodeType="tmRoot">
          <p:childTnLst>
            <p:seq>
              <p:cTn id="484" dur="indefinite" nodeType="mainSeq">
                <p:childTnLst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70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PITOT TUBE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SOURCE USED TO MEASURE THE RAM AIR PRESSURE (DYNAMIC PRESSURE CREATED BY THE AIRCRAFT IN MOTION).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PITOT IS NORMALLY LOCATED ON THE WING, FACING FORWARD AND IS EXPOSED TO THE RELATIVE AIRFLOW.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PITOT IS CONNECTED TO THE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AIRSPEED INDICATOR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THROUGH THE PITOT STATIC SYSTEM.</a:t>
            </a:r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PITOT STATIC SYSTEM</a:t>
            </a:r>
            <a:endParaRPr/>
          </a:p>
        </p:txBody>
      </p:sp>
    </p:spTree>
  </p:cSld>
  <p:timing>
    <p:tnLst>
      <p:par>
        <p:cTn id="489" dur="indefinite" restart="never" nodeType="tmRoot">
          <p:childTnLst>
            <p:seq>
              <p:cTn id="490" dur="indefinite" nodeType="mainSeq">
                <p:childTnLst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94" end="2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94" end="2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PITOT STATIC SYSTEM</a:t>
            </a:r>
            <a:endParaRPr/>
          </a:p>
        </p:txBody>
      </p:sp>
      <p:pic>
        <p:nvPicPr>
          <p:cNvPr id="22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33720" y="1289160"/>
            <a:ext cx="4875480" cy="523728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5116320" y="5812560"/>
            <a:ext cx="17118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PITOT TUBE</a:t>
            </a:r>
            <a:endParaRPr/>
          </a:p>
        </p:txBody>
      </p:sp>
    </p:spTree>
  </p:cSld>
  <p:timing>
    <p:tnLst>
      <p:par>
        <p:cTn id="499" dur="indefinite" restart="never" nodeType="tmRoot">
          <p:childTnLst>
            <p:seq>
              <p:cTn id="5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STATIC PORT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SOURCE USED TO MEASURE THE AMBIENT PRESSURE OUTSIDE THE AIRCRAFT.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STATIC SOURCE IS NORMALLY LOCATED ON THE SIDE OF THE AIRCRAFT.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STATIC PORT IS CONNECTED TO THE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AIRSPEED INDICATOR,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ALTIMETER,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AND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VERTICAL SPEED INDICATOR.</a:t>
            </a:r>
            <a:endParaRPr/>
          </a:p>
        </p:txBody>
      </p:sp>
      <p:sp>
        <p:nvSpPr>
          <p:cNvPr id="22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PITOT STATIC SYSTEM</a:t>
            </a:r>
            <a:endParaRPr/>
          </a:p>
        </p:txBody>
      </p:sp>
    </p:spTree>
  </p:cSld>
  <p:timing>
    <p:tnLst>
      <p:par>
        <p:cTn id="501" dur="indefinite" restart="never" nodeType="tmRoot">
          <p:childTnLst>
            <p:seq>
              <p:cTn id="502" dur="indefinite" nodeType="mainSeq">
                <p:childTnLst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4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4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228600" y="9907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BATTERY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PRIMARY CELLS ARE NOT USED TO POWER AIRCRAFT SYSTEMS.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SECONDARY CELLS TYPICALLY USED TO POWER AIRCRAFT SYSTEMS ARE OF THE LEAD ACID OR NICKEL CADMIUM VARIETY.</a:t>
            </a:r>
            <a:endParaRPr/>
          </a:p>
        </p:txBody>
      </p:sp>
      <p:sp>
        <p:nvSpPr>
          <p:cNvPr id="5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PITOT STATIC SYSTEM</a:t>
            </a:r>
            <a:endParaRPr/>
          </a:p>
        </p:txBody>
      </p:sp>
      <p:pic>
        <p:nvPicPr>
          <p:cNvPr id="23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64760" y="1273680"/>
            <a:ext cx="4592160" cy="513216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4811400" y="5867280"/>
            <a:ext cx="185940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STATIC PORT</a:t>
            </a:r>
            <a:endParaRPr/>
          </a:p>
        </p:txBody>
      </p:sp>
    </p:spTree>
  </p:cSld>
  <p:timing>
    <p:tnLst>
      <p:par>
        <p:cTn id="511" dur="indefinite" restart="never" nodeType="tmRoot">
          <p:childTnLst>
            <p:seq>
              <p:cTn id="5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PITOT STATIC SYSTEM</a:t>
            </a:r>
            <a:endParaRPr/>
          </a:p>
        </p:txBody>
      </p:sp>
      <p:pic>
        <p:nvPicPr>
          <p:cNvPr id="23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676520"/>
            <a:ext cx="6445080" cy="4189680"/>
          </a:xfrm>
          <a:prstGeom prst="rect">
            <a:avLst/>
          </a:prstGeom>
          <a:ln w="9360"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5638680" y="1741680"/>
            <a:ext cx="2055960" cy="19796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235" name="CustomShape 3"/>
          <p:cNvSpPr/>
          <p:nvPr/>
        </p:nvSpPr>
        <p:spPr>
          <a:xfrm>
            <a:off x="1447920" y="1823400"/>
            <a:ext cx="1968840" cy="19796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  <p:sp>
        <p:nvSpPr>
          <p:cNvPr id="236" name="CustomShape 4"/>
          <p:cNvSpPr/>
          <p:nvPr/>
        </p:nvSpPr>
        <p:spPr>
          <a:xfrm>
            <a:off x="5638680" y="3962520"/>
            <a:ext cx="1816560" cy="17564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</p:spTree>
  </p:cSld>
  <p:timing>
    <p:tnLst>
      <p:par>
        <p:cTn id="513" dur="indefinite" restart="never" nodeType="tmRoot">
          <p:childTnLst>
            <p:seq>
              <p:cTn id="5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PITOT STATIC SYSTEM</a:t>
            </a:r>
            <a:endParaRPr/>
          </a:p>
        </p:txBody>
      </p:sp>
      <p:pic>
        <p:nvPicPr>
          <p:cNvPr id="23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9480" y="1382400"/>
            <a:ext cx="7965000" cy="48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5" dur="indefinite" restart="never" nodeType="tmRoot">
          <p:childTnLst>
            <p:seq>
              <p:cTn id="5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CONSTRUCTION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MEASURES THE DIFFERENCE BETWEEN THE PRESSURE IN THE PITOT SYSTEM, AND THE PRESSURE IN THE STATIC SYSTEM.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PITOT TUBE ADMITS DYNAMIC AIR INTO AN ANEROID CAPSULE (TOTAL PRESSURE).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VENT ALLOWS OUTSIDE STATIC PRESSURE TO ENTER THE INSTRUMENT CASE.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0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</p:spTree>
  </p:cSld>
  <p:timing>
    <p:tnLst>
      <p:par>
        <p:cTn id="517" dur="indefinite" restart="never" nodeType="tmRoot">
          <p:childTnLst>
            <p:seq>
              <p:cTn id="518" dur="indefinite" nodeType="mainSeq">
                <p:childTnLst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  <p:pic>
        <p:nvPicPr>
          <p:cNvPr id="24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828800"/>
            <a:ext cx="6030720" cy="3904560"/>
          </a:xfrm>
          <a:prstGeom prst="rect">
            <a:avLst/>
          </a:prstGeom>
          <a:ln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4823640" y="1905120"/>
            <a:ext cx="274788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ANEROID CAPSULE</a:t>
            </a:r>
            <a:endParaRPr/>
          </a:p>
        </p:txBody>
      </p:sp>
    </p:spTree>
  </p:cSld>
  <p:timing>
    <p:tnLst>
      <p:par>
        <p:cTn id="527" dur="indefinite" restart="never" nodeType="tmRoot">
          <p:childTnLst>
            <p:seq>
              <p:cTn id="5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SENSES THE PRESSURE FROM THE PITOT TUBE, SUBTRACTS THE PRESSURE FROM THE STATIC SOURCE TO PROVIDE A MEASURE OF THE AIRPLANES FORWARD SPEED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TOTAL PRESSURE – STATIC PRESSURE = DYNAMIC PRESSURE.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READING IS DISPLAYED ON A GRADUATED SCALE ON THE FACE OF THE INSTRUMENT. </a:t>
            </a:r>
            <a:endParaRPr/>
          </a:p>
        </p:txBody>
      </p:sp>
      <p:sp>
        <p:nvSpPr>
          <p:cNvPr id="24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</p:spTree>
  </p:cSld>
  <p:timing>
    <p:tnLst>
      <p:par>
        <p:cTn id="529" dur="indefinite" restart="never" nodeType="tmRoot">
          <p:childTnLst>
            <p:seq>
              <p:cTn id="530" nodeType="mainSeq">
                <p:childTnLst>
                  <p:par>
                    <p:cTn id="531" fill="freeze">
                      <p:stCondLst>
                        <p:cond delay="indefinite"/>
                      </p:stCondLst>
                      <p:childTnLst>
                        <p:par>
                          <p:cTn id="532" fill="freeze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81" end="2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MARKINGS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COLOR CODES INDICATE SAFE OPERATING RANGES AND LIMITS.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RED → NEVER EXCEED SPEED (V</a:t>
            </a:r>
            <a:r>
              <a:rPr b="1" lang="en-US" sz="2000">
                <a:solidFill>
                  <a:srgbClr val="ff0000"/>
                </a:solidFill>
                <a:latin typeface="Arial"/>
              </a:rPr>
              <a:t>NE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00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00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YELLOW → CAUTION RANGE (V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NO –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V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NE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00b050"/>
                </a:solidFill>
                <a:latin typeface="Arial"/>
              </a:rPr>
              <a:t>GREEN → NORMAL RANGE (V</a:t>
            </a:r>
            <a:r>
              <a:rPr b="1" lang="en-US" sz="2000">
                <a:solidFill>
                  <a:srgbClr val="00b050"/>
                </a:solidFill>
                <a:latin typeface="Arial"/>
              </a:rPr>
              <a:t>S</a:t>
            </a:r>
            <a:r>
              <a:rPr b="1" lang="en-US" sz="2400">
                <a:solidFill>
                  <a:srgbClr val="00b050"/>
                </a:solidFill>
                <a:latin typeface="Arial"/>
              </a:rPr>
              <a:t> – V</a:t>
            </a:r>
            <a:r>
              <a:rPr b="1" lang="en-US" sz="2000">
                <a:solidFill>
                  <a:srgbClr val="00b050"/>
                </a:solidFill>
                <a:latin typeface="Arial"/>
              </a:rPr>
              <a:t>NO</a:t>
            </a:r>
            <a:r>
              <a:rPr b="1" lang="en-US" sz="2400">
                <a:solidFill>
                  <a:srgbClr val="00b050"/>
                </a:solidFill>
                <a:latin typeface="Arial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b05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00b05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WHITE → FLAP SPEED RANGE (V</a:t>
            </a:r>
            <a:r>
              <a:rPr b="1" lang="en-US" sz="2000">
                <a:solidFill>
                  <a:srgbClr val="ffffff"/>
                </a:solidFill>
                <a:latin typeface="Arial"/>
              </a:rPr>
              <a:t>SO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 – V</a:t>
            </a:r>
            <a:r>
              <a:rPr b="1" lang="en-US" sz="2000">
                <a:solidFill>
                  <a:srgbClr val="ffffff"/>
                </a:solidFill>
                <a:latin typeface="Arial"/>
              </a:rPr>
              <a:t>FE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)</a:t>
            </a: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</p:spTree>
  </p:cSld>
  <p:timing>
    <p:tnLst>
      <p:par>
        <p:cTn id="535" dur="indefinite" restart="never" nodeType="tmRoot">
          <p:childTnLst>
            <p:seq>
              <p:cTn id="536" dur="indefinite" nodeType="mainSeq">
                <p:childTnLst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38280" y="1752480"/>
            <a:ext cx="4346640" cy="396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3" dur="indefinite" restart="never" nodeType="tmRoot">
          <p:childTnLst>
            <p:seq>
              <p:cTn id="5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371600"/>
            <a:ext cx="6094440" cy="514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5" dur="indefinite" restart="never" nodeType="tmRoot">
          <p:childTnLst>
            <p:seq>
              <p:cTn id="5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DEFINITIONS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INDICATED AIRSPEED (IAS):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AIRSPEED READ FROM THE AIRSPEED INDICATOR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CALIBRATED AIRSPEED (CAS):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AIRSPEED CORRECTED FOR INSTRUMENT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POSITION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→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AERODYNAMIC PERFORMANCE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TRUE AIRSPEED (TAS):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CAS CORRECTED FOR TEMPERATURE &amp; PRESSURE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(THE  ACTUAL SPEED THROUGH  THE  AIR MASS)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→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NAVIGATIONAL PERFORMANCE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3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</p:spTree>
  </p:cSld>
  <p:timing>
    <p:tnLst>
      <p:par>
        <p:cTn id="557" dur="indefinite" restart="never" nodeType="tmRoot">
          <p:childTnLst>
            <p:seq>
              <p:cTn id="558" nodeType="mainSeq">
                <p:childTnLst>
                  <p:par>
                    <p:cTn id="559" fill="freeze">
                      <p:stCondLst>
                        <p:cond delay="indefinite"/>
                      </p:stCondLst>
                      <p:childTnLst>
                        <p:par>
                          <p:cTn id="560" fill="freeze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18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freeze">
                      <p:stCondLst>
                        <p:cond delay="indefinite"/>
                      </p:stCondLst>
                      <p:childTnLst>
                        <p:par>
                          <p:cTn id="564" fill="freeze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18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freeze">
                      <p:stCondLst>
                        <p:cond delay="indefinite"/>
                      </p:stCondLst>
                      <p:childTnLst>
                        <p:par>
                          <p:cTn id="568" fill="freeze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18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freeze">
                      <p:stCondLst>
                        <p:cond delay="indefinite"/>
                      </p:stCondLst>
                      <p:childTnLst>
                        <p:par>
                          <p:cTn id="572" fill="freeze">
                            <p:stCondLst>
                              <p:cond delay="0"/>
                            </p:stCondLst>
                            <p:childTnLst>
                              <p:par>
                                <p:cTn id="5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18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freeze">
                      <p:stCondLst>
                        <p:cond delay="indefinite"/>
                      </p:stCondLst>
                      <p:childTnLst>
                        <p:par>
                          <p:cTn id="576" fill="freeze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18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228600" y="129528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BATTERY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THEY ARE RATED BY VOLTAGE AND AMP / HOUR.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AMP / HOUR IS THE CAPACITY TO CRANK THE ENGINE, OR RUN THE ELECTRACAL SYSTEM IN THE EVENT OF A GENERATOR / ALTERNATOR FAILURE.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20 AMP / HOUR BATTERY WILL SUPPLY 20 AMPS FOR ONE HOUR, OR 1 AMP FOR 20 HOURS. </a:t>
            </a:r>
            <a:endParaRPr/>
          </a:p>
        </p:txBody>
      </p:sp>
      <p:sp>
        <p:nvSpPr>
          <p:cNvPr id="5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ELECTRICAL SYSTEM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62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62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ERRORS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DENSITY: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AIRSPEED INDICATORS ARE CALIBRATED TO SEA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LEVEL UNDER THE CONDITIONS OF A STANDARD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ATMOSPHERE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(29.92”HG / 15°C)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FOR EVERY 1000’ GAIN IN ALTITUDE, IAS WILL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DECREASE 2% FROM TAS.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EXAMPLE: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110 IAS AT 5,000’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2% x 5 = 10%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10% x 110 IAS = 11 KTS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= 121 TAS  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</p:spTree>
  </p:cSld>
  <p:timing>
    <p:tnLst>
      <p:par>
        <p:cTn id="579" dur="indefinite" restart="never" nodeType="tmRoot">
          <p:childTnLst>
            <p:seq>
              <p:cTn id="580" dur="indefinite" nodeType="mainSeq">
                <p:childTnLst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97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97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97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97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97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97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ERRORS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POSITION: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THE POSITION OF THE AIRSPEED INDICATOR AND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PLUMBING TO THE PITOT TUBE RESULT IN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ERRORS.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CALIBRATION TABLES CAN BE FOUND IN THE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POH.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CESSNA POH (PERFORMANCE 5-9)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7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</p:spTree>
  </p:cSld>
  <p:timing>
    <p:tnLst>
      <p:par>
        <p:cTn id="605" dur="indefinite" restart="never" nodeType="tmRoot">
          <p:childTnLst>
            <p:seq>
              <p:cTn id="606" dur="indefinite" nodeType="mainSeq">
                <p:childTnLst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ERRORS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LAG: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MECHANICAL ERROR DUE TO THE FRICTION OF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THE MOVEMET OF THE WORKING PARTS OF THE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INSTRUMENT.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HYSTERESIS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, THE ELASTICITY OF THE ANEROID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CAPSULE CONTRUBUTE TO THIS ERROR.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</p:spTree>
  </p:cSld>
  <p:timing>
    <p:tnLst>
      <p:par>
        <p:cTn id="619" dur="indefinite" restart="never" nodeType="tmRoot">
          <p:childTnLst>
            <p:seq>
              <p:cTn id="620" dur="indefinite" nodeType="mainSeq">
                <p:childTnLst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BLOCKED PITOT TUBE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(ICING)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BLOCKED PITOT WILL CAUSE THE AIRSPEED INDICATOR TO RESPOND TO CLIMBS AND DESCENTS LIKE AN ALTIMETER.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WITH A GAIN IN ALTITUDE AIRSPEED WILL INCREASE, WITH A DECREASE IN ALTITUDE AIRSPEED WILL DECREASE.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PITOT HEAT CAN BE SELECTED TO MELT THE ICE.</a:t>
            </a:r>
            <a:endParaRPr/>
          </a:p>
        </p:txBody>
      </p:sp>
      <p:sp>
        <p:nvSpPr>
          <p:cNvPr id="261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</p:spTree>
  </p:cSld>
  <p:timing>
    <p:tnLst>
      <p:par>
        <p:cTn id="629" dur="indefinite" restart="never" nodeType="tmRoot">
          <p:childTnLst>
            <p:seq>
              <p:cTn id="630" dur="indefinite" nodeType="mainSeq">
                <p:childTnLst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77" end="2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77" end="2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  <p:pic>
        <p:nvPicPr>
          <p:cNvPr id="26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6680" y="1523880"/>
            <a:ext cx="7092360" cy="47228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 rot="5400000">
            <a:off x="5203440" y="4131720"/>
            <a:ext cx="455760" cy="3794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265" name="CustomShape 3"/>
          <p:cNvSpPr/>
          <p:nvPr/>
        </p:nvSpPr>
        <p:spPr>
          <a:xfrm>
            <a:off x="5645520" y="4089600"/>
            <a:ext cx="937440" cy="637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PITOT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HEAT</a:t>
            </a:r>
            <a:endParaRPr/>
          </a:p>
        </p:txBody>
      </p:sp>
      <p:sp>
        <p:nvSpPr>
          <p:cNvPr id="266" name="CustomShape 4"/>
          <p:cNvSpPr/>
          <p:nvPr/>
        </p:nvSpPr>
        <p:spPr>
          <a:xfrm>
            <a:off x="5214240" y="3581280"/>
            <a:ext cx="379440" cy="3794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</p:sp>
    </p:spTree>
  </p:cSld>
  <p:timing>
    <p:tnLst>
      <p:par>
        <p:cTn id="639" dur="indefinite" restart="never" nodeType="tmRoot">
          <p:childTnLst>
            <p:seq>
              <p:cTn id="6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BLOCKED STATIC SOURCE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AIRSPEED INDICATOR WILL UNDER-READ IN A CLIMB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AIRSPEED INDICATOR WILL OVER-READ IN A DESCENT.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</p:spTree>
  </p:cSld>
  <p:timing>
    <p:tnLst>
      <p:par>
        <p:cTn id="641" dur="indefinite" restart="never" nodeType="tmRoot">
          <p:childTnLst>
            <p:seq>
              <p:cTn id="642" dur="indefinite" nodeType="mainSeq">
                <p:childTnLst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AIRSPEED INDICATOR</a:t>
            </a:r>
            <a:endParaRPr/>
          </a:p>
        </p:txBody>
      </p:sp>
      <p:pic>
        <p:nvPicPr>
          <p:cNvPr id="27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752480"/>
            <a:ext cx="7354800" cy="3961080"/>
          </a:xfrm>
          <a:prstGeom prst="rect">
            <a:avLst/>
          </a:prstGeom>
          <a:ln>
            <a:noFill/>
          </a:ln>
        </p:spPr>
      </p:pic>
      <p:sp>
        <p:nvSpPr>
          <p:cNvPr id="271" name="CustomShape 2"/>
          <p:cNvSpPr/>
          <p:nvPr/>
        </p:nvSpPr>
        <p:spPr>
          <a:xfrm>
            <a:off x="6248520" y="4903920"/>
            <a:ext cx="455760" cy="3794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272" name="CustomShape 3"/>
          <p:cNvSpPr/>
          <p:nvPr/>
        </p:nvSpPr>
        <p:spPr>
          <a:xfrm>
            <a:off x="6682320" y="4785480"/>
            <a:ext cx="1685880" cy="637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ALTERNATE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STATIC</a:t>
            </a:r>
            <a:endParaRPr/>
          </a:p>
        </p:txBody>
      </p:sp>
    </p:spTree>
  </p:cSld>
  <p:timing>
    <p:tnLst>
      <p:par>
        <p:cTn id="647" dur="indefinite" restart="never" nodeType="tmRoot">
          <p:childTnLst>
            <p:seq>
              <p:cTn id="6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CONSTUCTION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ANEROID BAROMETER WHICH MEASURES THE PRESSURE OF THE ATMOSPHERE.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ATMOSPHERIC PRESSURE AT ANY POINT IS DUE TO THE WEIGHT OF THE OVERLYING AIR ABOVE.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OUTLET VENT ALLOWS OUTSIDE STATIC PRESSURE TO ENTER THE CASE AS THE AIRCRAFT CLIMBS AND DESCENDS.</a:t>
            </a:r>
            <a:endParaRPr/>
          </a:p>
        </p:txBody>
      </p:sp>
      <p:sp>
        <p:nvSpPr>
          <p:cNvPr id="274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649" dur="indefinite" restart="never" nodeType="tmRoot">
          <p:childTnLst>
            <p:seq>
              <p:cTn id="650" dur="indefinite" nodeType="mainSeq">
                <p:childTnLst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71" end="2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71" end="2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28600" y="1219320"/>
            <a:ext cx="8685360" cy="518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FUNCTION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SEALED ANEROID CAPSULE IS 99% EVACUATED OF AIR.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AS THE AIRCRAFT CLIMBS OR DESCENDS, THE ANAROID CAPSULE EXPANDS OR CONTRACTS DUE TO THE CHANGE IN STATIC PRESSURE.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EXPANSION AND CONTRACTION TRANSMITS MOTION TO GEARS AND LEVERS ROTATING HANDS ON THE FACE OF THE ALTIMETER.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</p:spTree>
  </p:cSld>
  <p:timing>
    <p:tnLst>
      <p:par>
        <p:cTn id="659" dur="indefinite" restart="never" nodeType="tmRoot">
          <p:childTnLst>
            <p:seq>
              <p:cTn id="660" dur="indefinite" nodeType="mainSeq">
                <p:childTnLst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87" end="2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87" end="2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52280" y="228600"/>
            <a:ext cx="883764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ALTIMETER</a:t>
            </a:r>
            <a:endParaRPr/>
          </a:p>
        </p:txBody>
      </p:sp>
      <p:pic>
        <p:nvPicPr>
          <p:cNvPr id="278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53800" y="1752480"/>
            <a:ext cx="6904080" cy="397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9" dur="indefinite" restart="never" nodeType="tmRoot">
          <p:childTnLst>
            <p:seq>
              <p:cTn id="6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